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Montserrat"/>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Montserrat-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Montserrat-bold.fntdata"/><Relationship Id="rId6" Type="http://schemas.openxmlformats.org/officeDocument/2006/relationships/slide" Target="slides/slide2.xml"/><Relationship Id="rId18"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g2cf78b97c5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2cf78b97c5a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f78b97c5a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cf78b97c5a_7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f78b97c5a_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cf78b97c5a_7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f78b97c5a_7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cf78b97c5a_7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f78b97c5a_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It is essential for Coke to keep up with new market trends regarding healthy products. To effectively access new markets and broaden its consumer base, Coca-Cola must demonstrate adaptability to evolving health-conscious trends by offering healthier choices to its customers.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By expanding the menu of different healthy products, establishing partnerships with reputable health and wellness organizations, and acquiring athletes and sports teams to sponsor healthy products will ultimately reach to a growing and new market. As a result, this approach cultivates new revenue streams but also contributes to the generation of additional wealth.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6" name="Google Shape;156;g2cf78b97c5a_7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cf78b97c5a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2cf78b97c5a_7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cf78b97c5a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Act 1: Coca-Cola has earned its reputation for sugary products primarily through its  beverages like Classic Coca-Cola Classic, Cherry Coke, and  Vanilla Coke. These drinks are typically high in sugar content and provide customers with a sweet and satisfying taste experience. Over the years, Coca-Cola's marketing efforts and widespread availability have further reinforced its association with sugary sodas, solidifying its position as a leading producer of such products globally. Additionally, Coca-Cola's portfolio has included other sugary beverages like fruit-flavored sodas and energy drinks, contributing to its image as a provider of indulgent, sweetened beverages.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3" name="Google Shape;43;g2cf78b97c5a_7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cf78b97c5a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2cf78b97c5a_7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f78b97c5a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increase option </a:t>
            </a:r>
            <a:endParaRPr/>
          </a:p>
        </p:txBody>
      </p:sp>
      <p:sp>
        <p:nvSpPr>
          <p:cNvPr id="68" name="Google Shape;68;g2cf78b97c5a_7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f78b97c5a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cf78b97c5a_7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f78b97c5a_7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f78b97c5a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implement this strategy.   target marketing</a:t>
            </a:r>
            <a:endParaRPr/>
          </a:p>
          <a:p>
            <a:pPr indent="0" lvl="0" marL="0" rtl="0" algn="l">
              <a:spcBef>
                <a:spcPts val="0"/>
              </a:spcBef>
              <a:spcAft>
                <a:spcPts val="0"/>
              </a:spcAft>
              <a:buNone/>
            </a:pPr>
            <a:r>
              <a:rPr lang="en-US"/>
              <a:t>strategy to make this a successful transition. original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f78b97c5a_7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cf78b97c5a_7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f78b97c5a_7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Montserrat"/>
                <a:ea typeface="Montserrat"/>
                <a:cs typeface="Montserrat"/>
                <a:sym typeface="Montserrat"/>
              </a:rPr>
              <a:t>Coca-Cola's partnerships with health organizations like the American Heart Association (AHA) tackle negative perceptions of sugary drinks head-on. These collaborations go beyond symbolism, involving substantial initiatives like funding heart health research and public health campaigns. Co-branding efforts with the AHA on products like Diet Coke associate the brand with health awareness rather than just refreshment.</a:t>
            </a:r>
            <a:endParaRPr sz="1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400">
                <a:solidFill>
                  <a:schemeClr val="dk1"/>
                </a:solidFill>
                <a:latin typeface="Montserrat"/>
                <a:ea typeface="Montserrat"/>
                <a:cs typeface="Montserrat"/>
                <a:sym typeface="Montserrat"/>
              </a:rPr>
              <a:t>A post-launch survey of co-branded products revealed a significant improvement in consumer perceptions. Before the partnership, only 28% viewed Coca-Cola as health-conscious. After the campaign, this figure rose to 45%, indicating a notable shift in public perception.</a:t>
            </a:r>
            <a:endParaRPr sz="1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p:txBody>
      </p:sp>
      <p:sp>
        <p:nvSpPr>
          <p:cNvPr id="112" name="Google Shape;112;g2cf78b97c5a_7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 name="Shape 18"/>
        <p:cNvGrpSpPr/>
        <p:nvPr/>
      </p:nvGrpSpPr>
      <p:grpSpPr>
        <a:xfrm>
          <a:off x="0" y="0"/>
          <a:ext cx="0" cy="0"/>
          <a:chOff x="0" y="0"/>
          <a:chExt cx="0" cy="0"/>
        </a:xfrm>
      </p:grpSpPr>
      <p:grpSp>
        <p:nvGrpSpPr>
          <p:cNvPr id="19" name="Google Shape;19;p3"/>
          <p:cNvGrpSpPr/>
          <p:nvPr/>
        </p:nvGrpSpPr>
        <p:grpSpPr>
          <a:xfrm>
            <a:off x="1" y="0"/>
            <a:ext cx="12201737" cy="6864024"/>
            <a:chOff x="1" y="0"/>
            <a:chExt cx="12201737" cy="6864024"/>
          </a:xfrm>
        </p:grpSpPr>
        <p:grpSp>
          <p:nvGrpSpPr>
            <p:cNvPr id="20" name="Google Shape;20;p3"/>
            <p:cNvGrpSpPr/>
            <p:nvPr/>
          </p:nvGrpSpPr>
          <p:grpSpPr>
            <a:xfrm>
              <a:off x="1" y="0"/>
              <a:ext cx="12201737" cy="6857588"/>
              <a:chOff x="1" y="0"/>
              <a:chExt cx="12201737" cy="6857588"/>
            </a:xfrm>
          </p:grpSpPr>
          <p:pic>
            <p:nvPicPr>
              <p:cNvPr id="21" name="Google Shape;21;p3"/>
              <p:cNvPicPr preferRelativeResize="0"/>
              <p:nvPr/>
            </p:nvPicPr>
            <p:blipFill rotWithShape="1">
              <a:blip r:embed="rId3">
                <a:alphaModFix/>
              </a:blip>
              <a:srcRect b="13032" l="0" r="6076" t="7210"/>
              <a:stretch/>
            </p:blipFill>
            <p:spPr>
              <a:xfrm>
                <a:off x="1" y="0"/>
                <a:ext cx="12201737" cy="6857588"/>
              </a:xfrm>
              <a:custGeom>
                <a:rect b="b" l="l" r="r" t="t"/>
                <a:pathLst>
                  <a:path extrusionOk="0" h="8598857" w="12980571">
                    <a:moveTo>
                      <a:pt x="0" y="0"/>
                    </a:moveTo>
                    <a:lnTo>
                      <a:pt x="12980571" y="0"/>
                    </a:lnTo>
                    <a:lnTo>
                      <a:pt x="12980571" y="8598857"/>
                    </a:lnTo>
                    <a:lnTo>
                      <a:pt x="0" y="8598857"/>
                    </a:lnTo>
                    <a:close/>
                  </a:path>
                </a:pathLst>
              </a:custGeom>
              <a:noFill/>
              <a:ln>
                <a:noFill/>
              </a:ln>
            </p:spPr>
          </p:pic>
          <p:sp>
            <p:nvSpPr>
              <p:cNvPr id="22" name="Google Shape;22;p3"/>
              <p:cNvSpPr/>
              <p:nvPr/>
            </p:nvSpPr>
            <p:spPr>
              <a:xfrm>
                <a:off x="370285" y="298715"/>
                <a:ext cx="11454857" cy="6260571"/>
              </a:xfrm>
              <a:custGeom>
                <a:rect b="b" l="l" r="r" t="t"/>
                <a:pathLst>
                  <a:path extrusionOk="0" h="6260571" w="11454857">
                    <a:moveTo>
                      <a:pt x="0" y="0"/>
                    </a:moveTo>
                    <a:lnTo>
                      <a:pt x="11454857" y="0"/>
                    </a:lnTo>
                    <a:lnTo>
                      <a:pt x="11454857" y="6260572"/>
                    </a:lnTo>
                    <a:lnTo>
                      <a:pt x="0" y="6260572"/>
                    </a:lnTo>
                    <a:close/>
                  </a:path>
                </a:pathLst>
              </a:custGeom>
              <a:noFill/>
              <a:ln cap="flat" cmpd="sng" w="240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 name="Google Shape;23;p3"/>
              <p:cNvGrpSpPr/>
              <p:nvPr/>
            </p:nvGrpSpPr>
            <p:grpSpPr>
              <a:xfrm>
                <a:off x="685800" y="1460226"/>
                <a:ext cx="11190684" cy="4322826"/>
                <a:chOff x="685800" y="1955526"/>
                <a:chExt cx="11190684" cy="4322826"/>
              </a:xfrm>
            </p:grpSpPr>
            <p:grpSp>
              <p:nvGrpSpPr>
                <p:cNvPr id="24" name="Google Shape;24;p3"/>
                <p:cNvGrpSpPr/>
                <p:nvPr/>
              </p:nvGrpSpPr>
              <p:grpSpPr>
                <a:xfrm>
                  <a:off x="685800" y="1955526"/>
                  <a:ext cx="5410200" cy="4322826"/>
                  <a:chOff x="366858" y="1997839"/>
                  <a:chExt cx="5410200" cy="4322826"/>
                </a:xfrm>
              </p:grpSpPr>
              <p:sp>
                <p:nvSpPr>
                  <p:cNvPr id="25" name="Google Shape;25;p3"/>
                  <p:cNvSpPr txBox="1"/>
                  <p:nvPr/>
                </p:nvSpPr>
                <p:spPr>
                  <a:xfrm>
                    <a:off x="366858" y="1997839"/>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6" name="Google Shape;26;p3"/>
                  <p:cNvSpPr txBox="1"/>
                  <p:nvPr/>
                </p:nvSpPr>
                <p:spPr>
                  <a:xfrm>
                    <a:off x="366858" y="3100181"/>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7" name="Google Shape;27;p3"/>
                  <p:cNvSpPr txBox="1"/>
                  <p:nvPr/>
                </p:nvSpPr>
                <p:spPr>
                  <a:xfrm>
                    <a:off x="366858" y="4202523"/>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sp>
                <p:nvSpPr>
                  <p:cNvPr id="28" name="Google Shape;28;p3"/>
                  <p:cNvSpPr txBox="1"/>
                  <p:nvPr/>
                </p:nvSpPr>
                <p:spPr>
                  <a:xfrm>
                    <a:off x="366858" y="5304865"/>
                    <a:ext cx="5410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rgbClr val="F2F2F2"/>
                        </a:solidFill>
                        <a:latin typeface="Montserrat"/>
                        <a:ea typeface="Montserrat"/>
                        <a:cs typeface="Montserrat"/>
                        <a:sym typeface="Montserrat"/>
                      </a:rPr>
                      <a:t>COCA COLA</a:t>
                    </a:r>
                    <a:endParaRPr b="1" sz="6000">
                      <a:solidFill>
                        <a:srgbClr val="F2F2F2"/>
                      </a:solidFill>
                      <a:latin typeface="Montserrat"/>
                      <a:ea typeface="Montserrat"/>
                      <a:cs typeface="Montserrat"/>
                      <a:sym typeface="Montserrat"/>
                    </a:endParaRPr>
                  </a:p>
                </p:txBody>
              </p:sp>
            </p:grpSp>
            <p:grpSp>
              <p:nvGrpSpPr>
                <p:cNvPr id="29" name="Google Shape;29;p3"/>
                <p:cNvGrpSpPr/>
                <p:nvPr/>
              </p:nvGrpSpPr>
              <p:grpSpPr>
                <a:xfrm>
                  <a:off x="6466284" y="2936342"/>
                  <a:ext cx="5410200" cy="2468362"/>
                  <a:chOff x="6466284" y="1958697"/>
                  <a:chExt cx="5410200" cy="2468362"/>
                </a:xfrm>
              </p:grpSpPr>
              <p:sp>
                <p:nvSpPr>
                  <p:cNvPr id="30" name="Google Shape;30;p3"/>
                  <p:cNvSpPr txBox="1"/>
                  <p:nvPr/>
                </p:nvSpPr>
                <p:spPr>
                  <a:xfrm>
                    <a:off x="6466284" y="3596059"/>
                    <a:ext cx="4417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3 </a:t>
                    </a:r>
                    <a:endParaRPr sz="1600">
                      <a:solidFill>
                        <a:schemeClr val="lt1"/>
                      </a:solidFill>
                      <a:latin typeface="Montserrat"/>
                      <a:ea typeface="Montserrat"/>
                      <a:cs typeface="Montserrat"/>
                      <a:sym typeface="Montserrat"/>
                    </a:endParaRPr>
                  </a:p>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Eujin Kang, Jose Medrano, Patrick Green, Shuhan Chen, Yoojin Hong</a:t>
                    </a:r>
                    <a:endParaRPr sz="1600">
                      <a:solidFill>
                        <a:schemeClr val="lt1"/>
                      </a:solidFill>
                      <a:latin typeface="Montserrat"/>
                      <a:ea typeface="Montserrat"/>
                      <a:cs typeface="Montserrat"/>
                      <a:sym typeface="Montserrat"/>
                    </a:endParaRPr>
                  </a:p>
                </p:txBody>
              </p:sp>
              <p:sp>
                <p:nvSpPr>
                  <p:cNvPr id="31" name="Google Shape;31;p3"/>
                  <p:cNvSpPr txBox="1"/>
                  <p:nvPr/>
                </p:nvSpPr>
                <p:spPr>
                  <a:xfrm>
                    <a:off x="6466284" y="1958697"/>
                    <a:ext cx="5410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800">
                        <a:solidFill>
                          <a:schemeClr val="lt1"/>
                        </a:solidFill>
                        <a:latin typeface="Montserrat"/>
                        <a:ea typeface="Montserrat"/>
                        <a:cs typeface="Montserrat"/>
                        <a:sym typeface="Montserrat"/>
                      </a:rPr>
                      <a:t>The Coca-Cola Company</a:t>
                    </a:r>
                    <a:endParaRPr b="1" sz="4800">
                      <a:solidFill>
                        <a:schemeClr val="lt1"/>
                      </a:solidFill>
                      <a:latin typeface="Montserrat"/>
                      <a:ea typeface="Montserrat"/>
                      <a:cs typeface="Montserrat"/>
                      <a:sym typeface="Montserrat"/>
                    </a:endParaRPr>
                  </a:p>
                </p:txBody>
              </p:sp>
            </p:grpSp>
          </p:grpSp>
        </p:grpSp>
        <p:pic>
          <p:nvPicPr>
            <p:cNvPr id="32" name="Google Shape;32;p3"/>
            <p:cNvPicPr preferRelativeResize="0"/>
            <p:nvPr/>
          </p:nvPicPr>
          <p:blipFill rotWithShape="1">
            <a:blip r:embed="rId4">
              <a:alphaModFix/>
            </a:blip>
            <a:srcRect b="5096" l="0" r="0" t="0"/>
            <a:stretch/>
          </p:blipFill>
          <p:spPr>
            <a:xfrm>
              <a:off x="2121171" y="1037296"/>
              <a:ext cx="2667000" cy="5826728"/>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p:nvPr/>
        </p:nvSpPr>
        <p:spPr>
          <a:xfrm>
            <a:off x="0" y="899886"/>
            <a:ext cx="5802412" cy="5956118"/>
          </a:xfrm>
          <a:custGeom>
            <a:rect b="b" l="l" r="r" t="t"/>
            <a:pathLst>
              <a:path extrusionOk="0" h="5123542" w="5123543">
                <a:moveTo>
                  <a:pt x="0" y="0"/>
                </a:moveTo>
                <a:cubicBezTo>
                  <a:pt x="2741228" y="0"/>
                  <a:pt x="4979652" y="2152760"/>
                  <a:pt x="5116876" y="4859886"/>
                </a:cubicBezTo>
                <a:lnTo>
                  <a:pt x="5123543" y="5123542"/>
                </a:lnTo>
                <a:lnTo>
                  <a:pt x="0" y="5123542"/>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holding a bottle of soda&#10;&#10;Description automatically generated" id="124" name="Google Shape;124;p12"/>
          <p:cNvPicPr preferRelativeResize="0"/>
          <p:nvPr/>
        </p:nvPicPr>
        <p:blipFill rotWithShape="1">
          <a:blip r:embed="rId3">
            <a:alphaModFix/>
          </a:blip>
          <a:srcRect b="0" l="0" r="0" t="0"/>
          <a:stretch/>
        </p:blipFill>
        <p:spPr>
          <a:xfrm>
            <a:off x="0" y="2325625"/>
            <a:ext cx="9520601" cy="4532375"/>
          </a:xfrm>
          <a:prstGeom prst="rect">
            <a:avLst/>
          </a:prstGeom>
          <a:noFill/>
          <a:ln>
            <a:noFill/>
          </a:ln>
        </p:spPr>
      </p:pic>
      <p:grpSp>
        <p:nvGrpSpPr>
          <p:cNvPr id="125" name="Google Shape;125;p12"/>
          <p:cNvGrpSpPr/>
          <p:nvPr/>
        </p:nvGrpSpPr>
        <p:grpSpPr>
          <a:xfrm>
            <a:off x="6034400" y="284276"/>
            <a:ext cx="5939666" cy="5969011"/>
            <a:chOff x="6440279" y="-47437"/>
            <a:chExt cx="5529900" cy="5969011"/>
          </a:xfrm>
        </p:grpSpPr>
        <p:sp>
          <p:nvSpPr>
            <p:cNvPr id="126" name="Google Shape;126;p12"/>
            <p:cNvSpPr txBox="1"/>
            <p:nvPr/>
          </p:nvSpPr>
          <p:spPr>
            <a:xfrm>
              <a:off x="6440279" y="622674"/>
              <a:ext cx="5529900" cy="5298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Montserrat"/>
                <a:buNone/>
              </a:pPr>
              <a:r>
                <a:rPr lang="en-US" sz="1650">
                  <a:solidFill>
                    <a:schemeClr val="dk1"/>
                  </a:solidFill>
                  <a:latin typeface="Montserrat"/>
                  <a:ea typeface="Montserrat"/>
                  <a:cs typeface="Montserrat"/>
                  <a:sym typeface="Montserrat"/>
                </a:rPr>
                <a:t>Coca-Cola meets the demand for healthier options with Coca-Cola Life, a product tailored to health-conscious consumers. </a:t>
              </a:r>
              <a:endParaRPr sz="165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800"/>
                <a:buFont typeface="Montserrat"/>
                <a:buNone/>
              </a:pPr>
              <a:r>
                <a:t/>
              </a:r>
              <a:endParaRPr sz="1650">
                <a:solidFill>
                  <a:schemeClr val="dk1"/>
                </a:solidFill>
                <a:latin typeface="Montserrat"/>
                <a:ea typeface="Montserrat"/>
                <a:cs typeface="Montserrat"/>
                <a:sym typeface="Montserrat"/>
              </a:endParaRPr>
            </a:p>
            <a:p>
              <a:pPr indent="-333375" lvl="0" marL="457200" marR="0" rtl="0" algn="l">
                <a:lnSpc>
                  <a:spcPct val="150000"/>
                </a:lnSpc>
                <a:spcBef>
                  <a:spcPts val="0"/>
                </a:spcBef>
                <a:spcAft>
                  <a:spcPts val="0"/>
                </a:spcAft>
                <a:buClr>
                  <a:schemeClr val="dk1"/>
                </a:buClr>
                <a:buSzPts val="1650"/>
                <a:buFont typeface="Montserrat"/>
                <a:buChar char="●"/>
              </a:pPr>
              <a:r>
                <a:rPr lang="en-US" sz="1650">
                  <a:solidFill>
                    <a:schemeClr val="dk1"/>
                  </a:solidFill>
                  <a:latin typeface="Montserrat"/>
                  <a:ea typeface="Montserrat"/>
                  <a:cs typeface="Montserrat"/>
                  <a:sym typeface="Montserrat"/>
                </a:rPr>
                <a:t>Sweetened with a blend of sugar and natural stevia, it offers a 30% calorie reduction compared to traditional Coca-Cola. </a:t>
              </a:r>
              <a:endParaRPr sz="1650">
                <a:solidFill>
                  <a:schemeClr val="dk1"/>
                </a:solidFill>
                <a:latin typeface="Montserrat"/>
                <a:ea typeface="Montserrat"/>
                <a:cs typeface="Montserrat"/>
                <a:sym typeface="Montserrat"/>
              </a:endParaRPr>
            </a:p>
            <a:p>
              <a:pPr indent="-333375" lvl="0" marL="457200" marR="0" rtl="0" algn="l">
                <a:lnSpc>
                  <a:spcPct val="150000"/>
                </a:lnSpc>
                <a:spcBef>
                  <a:spcPts val="0"/>
                </a:spcBef>
                <a:spcAft>
                  <a:spcPts val="0"/>
                </a:spcAft>
                <a:buClr>
                  <a:schemeClr val="dk1"/>
                </a:buClr>
                <a:buSzPts val="1650"/>
                <a:buFont typeface="Montserrat"/>
                <a:buChar char="●"/>
              </a:pPr>
              <a:r>
                <a:rPr lang="en-US" sz="1650">
                  <a:solidFill>
                    <a:schemeClr val="dk1"/>
                  </a:solidFill>
                  <a:latin typeface="Montserrat"/>
                  <a:ea typeface="Montserrat"/>
                  <a:cs typeface="Montserrat"/>
                  <a:sym typeface="Montserrat"/>
                </a:rPr>
                <a:t>Developed in collaboration with health organizations, Coca-Cola Life taps into the trend for natural ingredients and lower calories. </a:t>
              </a:r>
              <a:endParaRPr sz="165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sz="165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US" sz="1650">
                  <a:solidFill>
                    <a:schemeClr val="dk1"/>
                  </a:solidFill>
                  <a:latin typeface="Montserrat"/>
                  <a:ea typeface="Montserrat"/>
                  <a:cs typeface="Montserrat"/>
                  <a:sym typeface="Montserrat"/>
                </a:rPr>
                <a:t>This initiative demonstrates Coca-Cola's commitment to innovation and adapting to consumer preferences, reinforcing its image as a forward-thinking brand.</a:t>
              </a:r>
              <a:endParaRPr sz="1650">
                <a:solidFill>
                  <a:schemeClr val="dk1"/>
                </a:solidFill>
                <a:latin typeface="Montserrat"/>
                <a:ea typeface="Montserrat"/>
                <a:cs typeface="Montserrat"/>
                <a:sym typeface="Montserrat"/>
              </a:endParaRPr>
            </a:p>
          </p:txBody>
        </p:sp>
        <p:sp>
          <p:nvSpPr>
            <p:cNvPr id="127" name="Google Shape;127;p12"/>
            <p:cNvSpPr txBox="1"/>
            <p:nvPr/>
          </p:nvSpPr>
          <p:spPr>
            <a:xfrm>
              <a:off x="6440286" y="-47437"/>
              <a:ext cx="5094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3200"/>
                <a:buFont typeface="Montserrat"/>
                <a:buNone/>
              </a:pPr>
              <a:r>
                <a:rPr b="1" lang="en-US" sz="3600">
                  <a:solidFill>
                    <a:schemeClr val="lt2"/>
                  </a:solidFill>
                  <a:latin typeface="Montserrat"/>
                  <a:ea typeface="Montserrat"/>
                  <a:cs typeface="Montserrat"/>
                  <a:sym typeface="Montserrat"/>
                </a:rPr>
                <a:t>How?</a:t>
              </a:r>
              <a:endParaRPr b="1" i="0" sz="3600" u="none" cap="none" strike="noStrike">
                <a:solidFill>
                  <a:schemeClr val="lt2"/>
                </a:solidFill>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p:nvPr/>
        </p:nvSpPr>
        <p:spPr>
          <a:xfrm>
            <a:off x="0" y="1195072"/>
            <a:ext cx="209700" cy="4467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3" name="Google Shape;133;p13"/>
          <p:cNvGrpSpPr/>
          <p:nvPr/>
        </p:nvGrpSpPr>
        <p:grpSpPr>
          <a:xfrm>
            <a:off x="4933800" y="1013875"/>
            <a:ext cx="7549500" cy="4853834"/>
            <a:chOff x="666600" y="1538605"/>
            <a:chExt cx="7549500" cy="4853834"/>
          </a:xfrm>
        </p:grpSpPr>
        <p:sp>
          <p:nvSpPr>
            <p:cNvPr id="134" name="Google Shape;134;p13"/>
            <p:cNvSpPr txBox="1"/>
            <p:nvPr/>
          </p:nvSpPr>
          <p:spPr>
            <a:xfrm>
              <a:off x="666600" y="1538605"/>
              <a:ext cx="7549500" cy="1015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3000">
                  <a:solidFill>
                    <a:srgbClr val="C61B12"/>
                  </a:solidFill>
                  <a:latin typeface="Montserrat"/>
                  <a:ea typeface="Montserrat"/>
                  <a:cs typeface="Montserrat"/>
                  <a:sym typeface="Montserrat"/>
                </a:rPr>
                <a:t>03. Acquire Athletes and Sports Teams to Sponsor Healthy Products </a:t>
              </a:r>
              <a:endParaRPr b="1" sz="3200">
                <a:solidFill>
                  <a:schemeClr val="lt2"/>
                </a:solidFill>
                <a:latin typeface="Montserrat"/>
                <a:ea typeface="Montserrat"/>
                <a:cs typeface="Montserrat"/>
                <a:sym typeface="Montserrat"/>
              </a:endParaRPr>
            </a:p>
          </p:txBody>
        </p:sp>
        <p:sp>
          <p:nvSpPr>
            <p:cNvPr id="135" name="Google Shape;135;p13"/>
            <p:cNvSpPr txBox="1"/>
            <p:nvPr/>
          </p:nvSpPr>
          <p:spPr>
            <a:xfrm>
              <a:off x="666750" y="2898339"/>
              <a:ext cx="6477000" cy="349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Montserrat"/>
                <a:buNone/>
              </a:pPr>
              <a:r>
                <a:rPr lang="en-US" sz="1700">
                  <a:latin typeface="Montserrat"/>
                  <a:ea typeface="Montserrat"/>
                  <a:cs typeface="Montserrat"/>
                  <a:sym typeface="Montserrat"/>
                </a:rPr>
                <a:t>Athletes and sports teams engage with a vast audience and market, igniting inspiration among fans to purchase and experience the products. Their ability to ignite passion and inspiration among fans fuels a thriving market for drinks and beverages. Through their performances, athletes and sports teams  captivate audiences, them to connect with their favorite teams and players on a deeply emotional level.</a:t>
              </a:r>
              <a:endParaRPr b="1" sz="17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800"/>
                <a:buFont typeface="Montserrat"/>
                <a:buNone/>
              </a:pPr>
              <a:r>
                <a:t/>
              </a:r>
              <a:endParaRPr sz="1700"/>
            </a:p>
          </p:txBody>
        </p:sp>
      </p:grpSp>
      <p:pic>
        <p:nvPicPr>
          <p:cNvPr id="136" name="Google Shape;136;p13"/>
          <p:cNvPicPr preferRelativeResize="0"/>
          <p:nvPr/>
        </p:nvPicPr>
        <p:blipFill>
          <a:blip r:embed="rId3">
            <a:alphaModFix/>
          </a:blip>
          <a:stretch>
            <a:fillRect/>
          </a:stretch>
        </p:blipFill>
        <p:spPr>
          <a:xfrm>
            <a:off x="641125" y="1195075"/>
            <a:ext cx="3681933" cy="446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100000">
              <a:srgbClr val="8F1A1B"/>
            </a:gs>
          </a:gsLst>
          <a:lin ang="5400012" scaled="0"/>
        </a:gradFill>
      </p:bgPr>
    </p:bg>
    <p:spTree>
      <p:nvGrpSpPr>
        <p:cNvPr id="140" name="Shape 140"/>
        <p:cNvGrpSpPr/>
        <p:nvPr/>
      </p:nvGrpSpPr>
      <p:grpSpPr>
        <a:xfrm>
          <a:off x="0" y="0"/>
          <a:ext cx="0" cy="0"/>
          <a:chOff x="0" y="0"/>
          <a:chExt cx="0" cy="0"/>
        </a:xfrm>
      </p:grpSpPr>
      <p:sp>
        <p:nvSpPr>
          <p:cNvPr id="141" name="Google Shape;141;p14"/>
          <p:cNvSpPr txBox="1"/>
          <p:nvPr/>
        </p:nvSpPr>
        <p:spPr>
          <a:xfrm>
            <a:off x="0" y="490910"/>
            <a:ext cx="121920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Montserrat"/>
                <a:ea typeface="Montserrat"/>
                <a:cs typeface="Montserrat"/>
                <a:sym typeface="Montserrat"/>
              </a:rPr>
              <a:t>The Influence of Athletes on People Worldwide</a:t>
            </a:r>
            <a:endParaRPr b="1" sz="3200">
              <a:solidFill>
                <a:schemeClr val="lt1"/>
              </a:solidFill>
              <a:latin typeface="Montserrat"/>
              <a:ea typeface="Montserrat"/>
              <a:cs typeface="Montserrat"/>
              <a:sym typeface="Montserrat"/>
            </a:endParaRPr>
          </a:p>
        </p:txBody>
      </p:sp>
      <p:sp>
        <p:nvSpPr>
          <p:cNvPr id="142" name="Google Shape;142;p14"/>
          <p:cNvSpPr txBox="1"/>
          <p:nvPr/>
        </p:nvSpPr>
        <p:spPr>
          <a:xfrm>
            <a:off x="491725" y="4377750"/>
            <a:ext cx="5238300" cy="23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lt1"/>
                </a:solidFill>
                <a:latin typeface="Montserrat"/>
                <a:ea typeface="Montserrat"/>
                <a:cs typeface="Montserrat"/>
                <a:sym typeface="Montserrat"/>
              </a:rPr>
              <a:t>- Cristiano Ronaldo's global influence was evident during Euro 2020.</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50">
                <a:solidFill>
                  <a:schemeClr val="lt1"/>
                </a:solidFill>
                <a:latin typeface="Montserrat"/>
                <a:ea typeface="Montserrat"/>
                <a:cs typeface="Montserrat"/>
                <a:sym typeface="Montserrat"/>
              </a:rPr>
              <a:t>- In a pre-match press conference, he moved two Coca-Cola bottles out of view, urging people to drink water instead.</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50">
                <a:solidFill>
                  <a:schemeClr val="lt1"/>
                </a:solidFill>
                <a:latin typeface="Montserrat"/>
                <a:ea typeface="Montserrat"/>
                <a:cs typeface="Montserrat"/>
                <a:sym typeface="Montserrat"/>
              </a:rPr>
              <a:t>- This action resulted in a $4 billion drop in Coca-Cola's market value, demonstrating Ronaldo's significant impact.</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50">
                <a:solidFill>
                  <a:schemeClr val="lt1"/>
                </a:solidFill>
                <a:latin typeface="Montserrat"/>
                <a:ea typeface="Montserrat"/>
                <a:cs typeface="Montserrat"/>
                <a:sym typeface="Montserrat"/>
              </a:rPr>
              <a:t>- This incident highlights how his promotion of healthier choices regarding Coca-Cola products can also be highly influential.</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50">
              <a:solidFill>
                <a:schemeClr val="lt1"/>
              </a:solidFill>
              <a:latin typeface="Montserrat"/>
              <a:ea typeface="Montserrat"/>
              <a:cs typeface="Montserrat"/>
              <a:sym typeface="Montserrat"/>
            </a:endParaRPr>
          </a:p>
        </p:txBody>
      </p:sp>
      <p:pic>
        <p:nvPicPr>
          <p:cNvPr id="143" name="Google Shape;143;p14"/>
          <p:cNvPicPr preferRelativeResize="0"/>
          <p:nvPr/>
        </p:nvPicPr>
        <p:blipFill>
          <a:blip r:embed="rId3">
            <a:alphaModFix/>
          </a:blip>
          <a:stretch>
            <a:fillRect/>
          </a:stretch>
        </p:blipFill>
        <p:spPr>
          <a:xfrm>
            <a:off x="6120325" y="1330400"/>
            <a:ext cx="3710650" cy="2441050"/>
          </a:xfrm>
          <a:prstGeom prst="rect">
            <a:avLst/>
          </a:prstGeom>
          <a:noFill/>
          <a:ln>
            <a:noFill/>
          </a:ln>
        </p:spPr>
      </p:pic>
      <p:pic>
        <p:nvPicPr>
          <p:cNvPr id="144" name="Google Shape;144;p14"/>
          <p:cNvPicPr preferRelativeResize="0"/>
          <p:nvPr/>
        </p:nvPicPr>
        <p:blipFill>
          <a:blip r:embed="rId4">
            <a:alphaModFix/>
          </a:blip>
          <a:stretch>
            <a:fillRect/>
          </a:stretch>
        </p:blipFill>
        <p:spPr>
          <a:xfrm>
            <a:off x="9830975" y="1330402"/>
            <a:ext cx="1945413" cy="2441050"/>
          </a:xfrm>
          <a:prstGeom prst="rect">
            <a:avLst/>
          </a:prstGeom>
          <a:noFill/>
          <a:ln>
            <a:noFill/>
          </a:ln>
        </p:spPr>
      </p:pic>
      <p:sp>
        <p:nvSpPr>
          <p:cNvPr id="145" name="Google Shape;145;p14"/>
          <p:cNvSpPr txBox="1"/>
          <p:nvPr/>
        </p:nvSpPr>
        <p:spPr>
          <a:xfrm>
            <a:off x="6120325" y="4377750"/>
            <a:ext cx="5177400" cy="16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50">
                <a:solidFill>
                  <a:schemeClr val="lt1"/>
                </a:solidFill>
                <a:latin typeface="Montserrat"/>
                <a:ea typeface="Montserrat"/>
                <a:cs typeface="Montserrat"/>
                <a:sym typeface="Montserrat"/>
              </a:rPr>
              <a:t>- Prime energy drink achieved $250 million in sales in 2022, soaring to projected annual sales of $1.2 billion in 2023.</a:t>
            </a:r>
            <a:endParaRPr sz="135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350">
                <a:solidFill>
                  <a:schemeClr val="lt1"/>
                </a:solidFill>
                <a:latin typeface="Montserrat"/>
                <a:ea typeface="Montserrat"/>
                <a:cs typeface="Montserrat"/>
                <a:sym typeface="Montserrat"/>
              </a:rPr>
              <a:t>- Strategic partnerships and endorsements from prominent athletes and teams such as L.A. Dodgers, Arsenal, Barcelona, Patrick Mahomes, and Erling Haaland were crucial.</a:t>
            </a:r>
            <a:endParaRPr sz="135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350">
                <a:solidFill>
                  <a:schemeClr val="lt1"/>
                </a:solidFill>
                <a:latin typeface="Montserrat"/>
                <a:ea typeface="Montserrat"/>
                <a:cs typeface="Montserrat"/>
                <a:sym typeface="Montserrat"/>
              </a:rPr>
              <a:t>- These collaborations fueled Prime's financial success.</a:t>
            </a:r>
            <a:endParaRPr sz="135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350">
                <a:solidFill>
                  <a:schemeClr val="lt1"/>
                </a:solidFill>
                <a:latin typeface="Montserrat"/>
                <a:ea typeface="Montserrat"/>
                <a:cs typeface="Montserrat"/>
                <a:sym typeface="Montserrat"/>
              </a:rPr>
              <a:t>- They also expanded the brand's global reach, captivating consumers worldwide.</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pic>
        <p:nvPicPr>
          <p:cNvPr id="146" name="Google Shape;146;p14"/>
          <p:cNvPicPr preferRelativeResize="0"/>
          <p:nvPr/>
        </p:nvPicPr>
        <p:blipFill rotWithShape="1">
          <a:blip r:embed="rId5">
            <a:alphaModFix/>
          </a:blip>
          <a:srcRect b="11790" l="0" r="0" t="13016"/>
          <a:stretch/>
        </p:blipFill>
        <p:spPr>
          <a:xfrm>
            <a:off x="578725" y="1330388"/>
            <a:ext cx="4328375" cy="2441060"/>
          </a:xfrm>
          <a:prstGeom prst="rect">
            <a:avLst/>
          </a:prstGeom>
          <a:noFill/>
          <a:ln>
            <a:noFill/>
          </a:ln>
        </p:spPr>
      </p:pic>
      <p:grpSp>
        <p:nvGrpSpPr>
          <p:cNvPr id="147" name="Google Shape;147;p14"/>
          <p:cNvGrpSpPr/>
          <p:nvPr/>
        </p:nvGrpSpPr>
        <p:grpSpPr>
          <a:xfrm>
            <a:off x="578725" y="1915396"/>
            <a:ext cx="9034742" cy="3027216"/>
            <a:chOff x="1208400" y="2124683"/>
            <a:chExt cx="9034742" cy="3273728"/>
          </a:xfrm>
        </p:grpSpPr>
        <p:sp>
          <p:nvSpPr>
            <p:cNvPr id="148" name="Google Shape;148;p14"/>
            <p:cNvSpPr txBox="1"/>
            <p:nvPr/>
          </p:nvSpPr>
          <p:spPr>
            <a:xfrm>
              <a:off x="6749993" y="4321814"/>
              <a:ext cx="2682000" cy="43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How?</a:t>
              </a:r>
              <a:endParaRPr b="1" sz="2000">
                <a:solidFill>
                  <a:schemeClr val="dk1"/>
                </a:solidFill>
              </a:endParaRPr>
            </a:p>
          </p:txBody>
        </p:sp>
        <p:sp>
          <p:nvSpPr>
            <p:cNvPr id="149" name="Google Shape;149;p14"/>
            <p:cNvSpPr txBox="1"/>
            <p:nvPr/>
          </p:nvSpPr>
          <p:spPr>
            <a:xfrm>
              <a:off x="6546242" y="5098711"/>
              <a:ext cx="3696900" cy="299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150" name="Google Shape;150;p14"/>
            <p:cNvSpPr txBox="1"/>
            <p:nvPr/>
          </p:nvSpPr>
          <p:spPr>
            <a:xfrm>
              <a:off x="1352700" y="2124683"/>
              <a:ext cx="2775000" cy="33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1" name="Google Shape;151;p14"/>
            <p:cNvSpPr txBox="1"/>
            <p:nvPr/>
          </p:nvSpPr>
          <p:spPr>
            <a:xfrm>
              <a:off x="1352700" y="2494015"/>
              <a:ext cx="3260100" cy="299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152" name="Google Shape;152;p14"/>
            <p:cNvSpPr txBox="1"/>
            <p:nvPr/>
          </p:nvSpPr>
          <p:spPr>
            <a:xfrm>
              <a:off x="1352700" y="4729379"/>
              <a:ext cx="2271900" cy="33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3" name="Google Shape;153;p14"/>
            <p:cNvSpPr txBox="1"/>
            <p:nvPr/>
          </p:nvSpPr>
          <p:spPr>
            <a:xfrm>
              <a:off x="1208400" y="4321809"/>
              <a:ext cx="3260100" cy="432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Montserrat"/>
                  <a:ea typeface="Montserrat"/>
                  <a:cs typeface="Montserrat"/>
                  <a:sym typeface="Montserrat"/>
                </a:rPr>
                <a:t>Why? </a:t>
              </a:r>
              <a:endParaRPr b="1" sz="2000">
                <a:solidFill>
                  <a:schemeClr val="dk1"/>
                </a:solidFill>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15"/>
          <p:cNvGrpSpPr/>
          <p:nvPr/>
        </p:nvGrpSpPr>
        <p:grpSpPr>
          <a:xfrm>
            <a:off x="0" y="563205"/>
            <a:ext cx="12192000" cy="6294839"/>
            <a:chOff x="0" y="563205"/>
            <a:chExt cx="12192000" cy="6294839"/>
          </a:xfrm>
        </p:grpSpPr>
        <p:sp>
          <p:nvSpPr>
            <p:cNvPr id="159" name="Google Shape;159;p15"/>
            <p:cNvSpPr/>
            <p:nvPr/>
          </p:nvSpPr>
          <p:spPr>
            <a:xfrm>
              <a:off x="0" y="2177144"/>
              <a:ext cx="12192000" cy="468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soda bottle&#10;&#10;Description automatically generated" id="160" name="Google Shape;160;p15"/>
            <p:cNvPicPr preferRelativeResize="0"/>
            <p:nvPr/>
          </p:nvPicPr>
          <p:blipFill rotWithShape="1">
            <a:blip r:embed="rId3">
              <a:alphaModFix/>
            </a:blip>
            <a:srcRect b="0" l="0" r="0" t="0"/>
            <a:stretch/>
          </p:blipFill>
          <p:spPr>
            <a:xfrm>
              <a:off x="8998858" y="563205"/>
              <a:ext cx="1698169" cy="6021879"/>
            </a:xfrm>
            <a:prstGeom prst="rect">
              <a:avLst/>
            </a:prstGeom>
            <a:noFill/>
            <a:ln>
              <a:noFill/>
            </a:ln>
          </p:spPr>
        </p:pic>
        <p:grpSp>
          <p:nvGrpSpPr>
            <p:cNvPr id="161" name="Google Shape;161;p15"/>
            <p:cNvGrpSpPr/>
            <p:nvPr/>
          </p:nvGrpSpPr>
          <p:grpSpPr>
            <a:xfrm>
              <a:off x="290283" y="785020"/>
              <a:ext cx="8157000" cy="2953244"/>
              <a:chOff x="246741" y="468851"/>
              <a:chExt cx="8157000" cy="2953244"/>
            </a:xfrm>
          </p:grpSpPr>
          <p:sp>
            <p:nvSpPr>
              <p:cNvPr id="162" name="Google Shape;162;p15"/>
              <p:cNvSpPr txBox="1"/>
              <p:nvPr/>
            </p:nvSpPr>
            <p:spPr>
              <a:xfrm>
                <a:off x="246741" y="3083395"/>
                <a:ext cx="8157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600">
                  <a:solidFill>
                    <a:schemeClr val="lt1"/>
                  </a:solidFill>
                  <a:latin typeface="Montserrat"/>
                  <a:ea typeface="Montserrat"/>
                  <a:cs typeface="Montserrat"/>
                  <a:sym typeface="Montserrat"/>
                </a:endParaRPr>
              </a:p>
            </p:txBody>
          </p:sp>
          <p:sp>
            <p:nvSpPr>
              <p:cNvPr id="163" name="Google Shape;163;p15"/>
              <p:cNvSpPr txBox="1"/>
              <p:nvPr/>
            </p:nvSpPr>
            <p:spPr>
              <a:xfrm>
                <a:off x="519982" y="468851"/>
                <a:ext cx="5094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Montserrat"/>
                  <a:buNone/>
                </a:pPr>
                <a:r>
                  <a:rPr b="1" lang="en-US" sz="4000">
                    <a:solidFill>
                      <a:schemeClr val="lt2"/>
                    </a:solidFill>
                    <a:latin typeface="Montserrat"/>
                    <a:ea typeface="Montserrat"/>
                    <a:cs typeface="Montserrat"/>
                    <a:sym typeface="Montserrat"/>
                  </a:rPr>
                  <a:t>Summary</a:t>
                </a:r>
                <a:endParaRPr b="1" sz="4000">
                  <a:solidFill>
                    <a:schemeClr val="lt2"/>
                  </a:solidFill>
                  <a:latin typeface="Montserrat"/>
                  <a:ea typeface="Montserrat"/>
                  <a:cs typeface="Montserrat"/>
                  <a:sym typeface="Montserrat"/>
                </a:endParaRPr>
              </a:p>
            </p:txBody>
          </p:sp>
        </p:grpSp>
      </p:grpSp>
      <p:sp>
        <p:nvSpPr>
          <p:cNvPr id="164" name="Google Shape;164;p15"/>
          <p:cNvSpPr txBox="1"/>
          <p:nvPr/>
        </p:nvSpPr>
        <p:spPr>
          <a:xfrm>
            <a:off x="534525" y="2551800"/>
            <a:ext cx="7793700" cy="4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For Coca-Cola to thrive in the changing landscape of consumer preferences towards healthier options, it's crucial to stay informed of market trends.</a:t>
            </a:r>
            <a:r>
              <a:rPr lang="en-US" sz="1900">
                <a:solidFill>
                  <a:schemeClr val="dk1"/>
                </a:solidFill>
                <a:latin typeface="Montserrat"/>
                <a:ea typeface="Montserrat"/>
                <a:cs typeface="Montserrat"/>
                <a:sym typeface="Montserrat"/>
              </a:rPr>
              <a:t> Demonstrating adaptability by offering healthier choices is key to accessing new markets and broadening its consumer base.</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Expanding the range of healthy products, forging partnerships with esteemed health organizations, and sponsoring athletes and sports teams to endorse these products can effectively tap into new markets. This strategy not only cultivates new revenue streams but also contributes to generating additional wealth for the company.</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4"/>
          <p:cNvPicPr preferRelativeResize="0"/>
          <p:nvPr/>
        </p:nvPicPr>
        <p:blipFill>
          <a:blip r:embed="rId3">
            <a:alphaModFix/>
          </a:blip>
          <a:stretch>
            <a:fillRect/>
          </a:stretch>
        </p:blipFill>
        <p:spPr>
          <a:xfrm>
            <a:off x="5277650" y="1424563"/>
            <a:ext cx="6208426" cy="4134825"/>
          </a:xfrm>
          <a:prstGeom prst="rect">
            <a:avLst/>
          </a:prstGeom>
          <a:noFill/>
          <a:ln>
            <a:noFill/>
          </a:ln>
        </p:spPr>
      </p:pic>
      <p:grpSp>
        <p:nvGrpSpPr>
          <p:cNvPr id="38" name="Google Shape;38;p4"/>
          <p:cNvGrpSpPr/>
          <p:nvPr/>
        </p:nvGrpSpPr>
        <p:grpSpPr>
          <a:xfrm>
            <a:off x="398900" y="1289363"/>
            <a:ext cx="5801838" cy="4270000"/>
            <a:chOff x="673400" y="1047338"/>
            <a:chExt cx="5801838" cy="4270000"/>
          </a:xfrm>
        </p:grpSpPr>
        <p:sp>
          <p:nvSpPr>
            <p:cNvPr id="39" name="Google Shape;39;p4"/>
            <p:cNvSpPr txBox="1"/>
            <p:nvPr/>
          </p:nvSpPr>
          <p:spPr>
            <a:xfrm>
              <a:off x="684038" y="1047338"/>
              <a:ext cx="5791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2"/>
                  </a:solidFill>
                  <a:latin typeface="Montserrat"/>
                  <a:ea typeface="Montserrat"/>
                  <a:cs typeface="Montserrat"/>
                  <a:sym typeface="Montserrat"/>
                </a:rPr>
                <a:t>Table of Contents</a:t>
              </a:r>
              <a:endParaRPr b="1" sz="4000">
                <a:solidFill>
                  <a:schemeClr val="lt2"/>
                </a:solidFill>
                <a:latin typeface="Montserrat"/>
                <a:ea typeface="Montserrat"/>
                <a:cs typeface="Montserrat"/>
                <a:sym typeface="Montserrat"/>
              </a:endParaRPr>
            </a:p>
          </p:txBody>
        </p:sp>
        <p:sp>
          <p:nvSpPr>
            <p:cNvPr id="40" name="Google Shape;40;p4"/>
            <p:cNvSpPr txBox="1"/>
            <p:nvPr/>
          </p:nvSpPr>
          <p:spPr>
            <a:xfrm>
              <a:off x="673400" y="2208138"/>
              <a:ext cx="5791200" cy="31092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chemeClr val="lt2"/>
                </a:buClr>
                <a:buSzPts val="2400"/>
                <a:buFont typeface="Montserrat"/>
                <a:buChar char="●"/>
              </a:pPr>
              <a:r>
                <a:rPr lang="en-US" sz="2400">
                  <a:solidFill>
                    <a:schemeClr val="lt2"/>
                  </a:solidFill>
                  <a:latin typeface="Montserrat"/>
                  <a:ea typeface="Montserrat"/>
                  <a:cs typeface="Montserrat"/>
                  <a:sym typeface="Montserrat"/>
                </a:rPr>
                <a:t>p. 3 Executive Summary</a:t>
              </a:r>
              <a:endParaRPr sz="2400">
                <a:solidFill>
                  <a:schemeClr val="lt2"/>
                </a:solidFill>
                <a:latin typeface="Montserrat"/>
                <a:ea typeface="Montserrat"/>
                <a:cs typeface="Montserrat"/>
                <a:sym typeface="Montserrat"/>
              </a:endParaRPr>
            </a:p>
            <a:p>
              <a:pPr indent="-381000" lvl="0" marL="457200" marR="0" rtl="0" algn="l">
                <a:lnSpc>
                  <a:spcPct val="150000"/>
                </a:lnSpc>
                <a:spcBef>
                  <a:spcPts val="0"/>
                </a:spcBef>
                <a:spcAft>
                  <a:spcPts val="0"/>
                </a:spcAft>
                <a:buClr>
                  <a:schemeClr val="lt2"/>
                </a:buClr>
                <a:buSzPts val="2400"/>
                <a:buFont typeface="Montserrat"/>
                <a:buChar char="●"/>
              </a:pPr>
              <a:r>
                <a:rPr lang="en-US" sz="2400">
                  <a:solidFill>
                    <a:schemeClr val="lt2"/>
                  </a:solidFill>
                  <a:latin typeface="Montserrat"/>
                  <a:ea typeface="Montserrat"/>
                  <a:cs typeface="Montserrat"/>
                  <a:sym typeface="Montserrat"/>
                </a:rPr>
                <a:t>p. 5 Recommendation 1</a:t>
              </a:r>
              <a:endParaRPr sz="2400">
                <a:solidFill>
                  <a:schemeClr val="lt2"/>
                </a:solidFill>
                <a:latin typeface="Montserrat"/>
                <a:ea typeface="Montserrat"/>
                <a:cs typeface="Montserrat"/>
                <a:sym typeface="Montserrat"/>
              </a:endParaRPr>
            </a:p>
            <a:p>
              <a:pPr indent="-381000" lvl="0" marL="457200" marR="0" rtl="0" algn="l">
                <a:lnSpc>
                  <a:spcPct val="150000"/>
                </a:lnSpc>
                <a:spcBef>
                  <a:spcPts val="0"/>
                </a:spcBef>
                <a:spcAft>
                  <a:spcPts val="0"/>
                </a:spcAft>
                <a:buClr>
                  <a:schemeClr val="lt2"/>
                </a:buClr>
                <a:buSzPts val="2400"/>
                <a:buFont typeface="Montserrat"/>
                <a:buChar char="●"/>
              </a:pPr>
              <a:r>
                <a:rPr lang="en-US" sz="2400">
                  <a:solidFill>
                    <a:schemeClr val="lt2"/>
                  </a:solidFill>
                  <a:latin typeface="Montserrat"/>
                  <a:ea typeface="Montserrat"/>
                  <a:cs typeface="Montserrat"/>
                  <a:sym typeface="Montserrat"/>
                </a:rPr>
                <a:t>p. 8 Recommendation 2 </a:t>
              </a:r>
              <a:endParaRPr sz="2400">
                <a:solidFill>
                  <a:schemeClr val="lt2"/>
                </a:solidFill>
                <a:latin typeface="Montserrat"/>
                <a:ea typeface="Montserrat"/>
                <a:cs typeface="Montserrat"/>
                <a:sym typeface="Montserrat"/>
              </a:endParaRPr>
            </a:p>
            <a:p>
              <a:pPr indent="-381000" lvl="0" marL="457200" marR="0" rtl="0" algn="l">
                <a:lnSpc>
                  <a:spcPct val="150000"/>
                </a:lnSpc>
                <a:spcBef>
                  <a:spcPts val="0"/>
                </a:spcBef>
                <a:spcAft>
                  <a:spcPts val="0"/>
                </a:spcAft>
                <a:buClr>
                  <a:schemeClr val="lt2"/>
                </a:buClr>
                <a:buSzPts val="2400"/>
                <a:buFont typeface="Montserrat"/>
                <a:buChar char="●"/>
              </a:pPr>
              <a:r>
                <a:rPr lang="en-US" sz="2400">
                  <a:solidFill>
                    <a:schemeClr val="lt2"/>
                  </a:solidFill>
                  <a:latin typeface="Montserrat"/>
                  <a:ea typeface="Montserrat"/>
                  <a:cs typeface="Montserrat"/>
                  <a:sym typeface="Montserrat"/>
                </a:rPr>
                <a:t>p. 11 Recommendation 3</a:t>
              </a:r>
              <a:endParaRPr sz="2400">
                <a:solidFill>
                  <a:schemeClr val="lt2"/>
                </a:solidFill>
                <a:latin typeface="Montserrat"/>
                <a:ea typeface="Montserrat"/>
                <a:cs typeface="Montserrat"/>
                <a:sym typeface="Montserrat"/>
              </a:endParaRPr>
            </a:p>
            <a:p>
              <a:pPr indent="-381000" lvl="0" marL="457200" marR="0" rtl="0" algn="l">
                <a:lnSpc>
                  <a:spcPct val="150000"/>
                </a:lnSpc>
                <a:spcBef>
                  <a:spcPts val="0"/>
                </a:spcBef>
                <a:spcAft>
                  <a:spcPts val="0"/>
                </a:spcAft>
                <a:buClr>
                  <a:schemeClr val="lt2"/>
                </a:buClr>
                <a:buSzPts val="2400"/>
                <a:buFont typeface="Montserrat"/>
                <a:buChar char="●"/>
              </a:pPr>
              <a:r>
                <a:rPr lang="en-US" sz="2400">
                  <a:solidFill>
                    <a:schemeClr val="lt2"/>
                  </a:solidFill>
                  <a:latin typeface="Montserrat"/>
                  <a:ea typeface="Montserrat"/>
                  <a:cs typeface="Montserrat"/>
                  <a:sym typeface="Montserrat"/>
                </a:rPr>
                <a:t>p. 13 Summary</a:t>
              </a:r>
              <a:endParaRPr sz="2400">
                <a:solidFill>
                  <a:schemeClr val="lt2"/>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600"/>
                <a:buFont typeface="Montserrat"/>
                <a:buNone/>
              </a:pPr>
              <a:r>
                <a:t/>
              </a:r>
              <a:endParaRPr sz="1600">
                <a:solidFill>
                  <a:schemeClr val="dk1"/>
                </a:solidFill>
                <a:latin typeface="Montserrat"/>
                <a:ea typeface="Montserrat"/>
                <a:cs typeface="Montserrat"/>
                <a:sym typeface="Montserra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5"/>
          <p:cNvSpPr/>
          <p:nvPr/>
        </p:nvSpPr>
        <p:spPr>
          <a:xfrm>
            <a:off x="0" y="1685293"/>
            <a:ext cx="8219700" cy="402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5"/>
          <p:cNvSpPr/>
          <p:nvPr/>
        </p:nvSpPr>
        <p:spPr>
          <a:xfrm>
            <a:off x="3972408" y="1685293"/>
            <a:ext cx="8219700" cy="4020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 name="Google Shape;47;p5"/>
          <p:cNvGrpSpPr/>
          <p:nvPr/>
        </p:nvGrpSpPr>
        <p:grpSpPr>
          <a:xfrm>
            <a:off x="595422" y="514775"/>
            <a:ext cx="11199115" cy="2866193"/>
            <a:chOff x="802348" y="372448"/>
            <a:chExt cx="11199115" cy="2866193"/>
          </a:xfrm>
        </p:grpSpPr>
        <p:sp>
          <p:nvSpPr>
            <p:cNvPr id="48" name="Google Shape;48;p5"/>
            <p:cNvSpPr txBox="1"/>
            <p:nvPr/>
          </p:nvSpPr>
          <p:spPr>
            <a:xfrm>
              <a:off x="4576763" y="2930841"/>
              <a:ext cx="742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lt1"/>
                </a:buClr>
                <a:buSzPts val="1600"/>
                <a:buFont typeface="Montserrat"/>
                <a:buNone/>
              </a:pPr>
              <a:r>
                <a:t/>
              </a:r>
              <a:endParaRPr/>
            </a:p>
          </p:txBody>
        </p:sp>
        <p:sp>
          <p:nvSpPr>
            <p:cNvPr id="49" name="Google Shape;49;p5"/>
            <p:cNvSpPr txBox="1"/>
            <p:nvPr/>
          </p:nvSpPr>
          <p:spPr>
            <a:xfrm>
              <a:off x="802348" y="372448"/>
              <a:ext cx="95589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Montserrat"/>
                  <a:ea typeface="Montserrat"/>
                  <a:cs typeface="Montserrat"/>
                  <a:sym typeface="Montserrat"/>
                </a:rPr>
                <a:t>Executive Summary </a:t>
              </a:r>
              <a:endParaRPr b="1" sz="4000">
                <a:solidFill>
                  <a:schemeClr val="dk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Expanding Healthy Products and Tap Into New Markets</a:t>
              </a:r>
              <a:endParaRPr b="1" sz="2000">
                <a:solidFill>
                  <a:schemeClr val="dk1"/>
                </a:solidFill>
                <a:latin typeface="Montserrat"/>
                <a:ea typeface="Montserrat"/>
                <a:cs typeface="Montserrat"/>
                <a:sym typeface="Montserrat"/>
              </a:endParaRPr>
            </a:p>
          </p:txBody>
        </p:sp>
      </p:grpSp>
      <p:sp>
        <p:nvSpPr>
          <p:cNvPr id="50" name="Google Shape;50;p5"/>
          <p:cNvSpPr txBox="1"/>
          <p:nvPr/>
        </p:nvSpPr>
        <p:spPr>
          <a:xfrm>
            <a:off x="452375" y="1935125"/>
            <a:ext cx="3471000" cy="42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solidFill>
                  <a:schemeClr val="lt1"/>
                </a:solidFill>
                <a:latin typeface="Montserrat"/>
                <a:ea typeface="Montserrat"/>
                <a:cs typeface="Montserrat"/>
                <a:sym typeface="Montserrat"/>
              </a:rPr>
              <a:t>Act 1</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lt1"/>
                </a:solidFill>
                <a:latin typeface="Montserrat"/>
                <a:ea typeface="Montserrat"/>
                <a:cs typeface="Montserrat"/>
                <a:sym typeface="Montserrat"/>
              </a:rPr>
              <a:t>Coca-Cola has built its sugary product reputation through beverages like Coca-Cola Classic, Cherry Coke, and Vanilla Coke, known for their high sugar content and satisfying taste. Marketing efforts and widespread availability have strengthened its association with sugary sodas, establishing its global leadership. Its portfolio also includes fruit-flavored sodas and energy drinks, reinforcing its image as a provider of indulgent, sweetened beverages.</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
        <p:nvSpPr>
          <p:cNvPr id="51" name="Google Shape;51;p5"/>
          <p:cNvSpPr txBox="1"/>
          <p:nvPr/>
        </p:nvSpPr>
        <p:spPr>
          <a:xfrm>
            <a:off x="4387475" y="1998925"/>
            <a:ext cx="3615000" cy="37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solidFill>
                  <a:schemeClr val="lt1"/>
                </a:solidFill>
                <a:latin typeface="Montserrat"/>
                <a:ea typeface="Montserrat"/>
                <a:cs typeface="Montserrat"/>
                <a:sym typeface="Montserrat"/>
              </a:rPr>
              <a:t>Act 2</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lt1"/>
                </a:solidFill>
                <a:latin typeface="Montserrat"/>
                <a:ea typeface="Montserrat"/>
                <a:cs typeface="Montserrat"/>
                <a:sym typeface="Montserrat"/>
              </a:rPr>
              <a:t>The Health Drinks Market size is expected to grow from USD 344.36 billion in 2023 to USD 408.80 billion by 2028, at a CAGR of 3.49% during the forecast period (2023-2028) </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pic>
        <p:nvPicPr>
          <p:cNvPr id="52" name="Google Shape;52;p5"/>
          <p:cNvPicPr preferRelativeResize="0"/>
          <p:nvPr/>
        </p:nvPicPr>
        <p:blipFill rotWithShape="1">
          <a:blip r:embed="rId3">
            <a:alphaModFix/>
          </a:blip>
          <a:srcRect b="28900" l="23148" r="37549" t="33330"/>
          <a:stretch/>
        </p:blipFill>
        <p:spPr>
          <a:xfrm>
            <a:off x="4194888" y="3937775"/>
            <a:ext cx="4000174" cy="2562624"/>
          </a:xfrm>
          <a:prstGeom prst="rect">
            <a:avLst/>
          </a:prstGeom>
          <a:noFill/>
          <a:ln>
            <a:noFill/>
          </a:ln>
        </p:spPr>
      </p:pic>
      <p:sp>
        <p:nvSpPr>
          <p:cNvPr id="53" name="Google Shape;53;p5"/>
          <p:cNvSpPr txBox="1"/>
          <p:nvPr/>
        </p:nvSpPr>
        <p:spPr>
          <a:xfrm>
            <a:off x="8665775" y="1998925"/>
            <a:ext cx="3327900" cy="3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solidFill>
                  <a:schemeClr val="lt1"/>
                </a:solidFill>
                <a:latin typeface="Montserrat"/>
                <a:ea typeface="Montserrat"/>
                <a:cs typeface="Montserrat"/>
                <a:sym typeface="Montserrat"/>
              </a:rPr>
              <a:t>Act 3</a:t>
            </a:r>
            <a:endParaRPr b="1" sz="2400" u="sng">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3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US" sz="1300">
                <a:solidFill>
                  <a:schemeClr val="lt1"/>
                </a:solidFill>
                <a:latin typeface="Montserrat"/>
                <a:ea typeface="Montserrat"/>
                <a:cs typeface="Montserrat"/>
                <a:sym typeface="Montserrat"/>
              </a:rPr>
              <a:t>Expanding its healthy drink offerings allows Coca-Cola to tap into the health-conscious consumer market using its strong brand recognition and expertise in beverage production. By meeting the demand for healthier options, Coca-Cola aligns with changing consumer preferences and showcases adaptability in the beverage industry.</a:t>
            </a:r>
            <a:endParaRPr sz="13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grpSp>
        <p:nvGrpSpPr>
          <p:cNvPr id="58" name="Google Shape;58;p6"/>
          <p:cNvGrpSpPr/>
          <p:nvPr/>
        </p:nvGrpSpPr>
        <p:grpSpPr>
          <a:xfrm>
            <a:off x="630873" y="-1"/>
            <a:ext cx="11561130" cy="6858001"/>
            <a:chOff x="629723" y="-1"/>
            <a:chExt cx="11561130" cy="6858001"/>
          </a:xfrm>
        </p:grpSpPr>
        <p:sp>
          <p:nvSpPr>
            <p:cNvPr id="59" name="Google Shape;59;p6"/>
            <p:cNvSpPr/>
            <p:nvPr/>
          </p:nvSpPr>
          <p:spPr>
            <a:xfrm>
              <a:off x="7957343" y="-1"/>
              <a:ext cx="4233510" cy="6858001"/>
            </a:xfrm>
            <a:custGeom>
              <a:rect b="b" l="l" r="r" t="t"/>
              <a:pathLst>
                <a:path extrusionOk="0" h="6858001" w="4387057">
                  <a:moveTo>
                    <a:pt x="2172809" y="0"/>
                  </a:moveTo>
                  <a:lnTo>
                    <a:pt x="4387057" y="0"/>
                  </a:lnTo>
                  <a:lnTo>
                    <a:pt x="4387057" y="6858001"/>
                  </a:lnTo>
                  <a:lnTo>
                    <a:pt x="2172809" y="6858001"/>
                  </a:lnTo>
                  <a:cubicBezTo>
                    <a:pt x="972800" y="6858001"/>
                    <a:pt x="0" y="5885201"/>
                    <a:pt x="0" y="4685192"/>
                  </a:cubicBezTo>
                  <a:lnTo>
                    <a:pt x="0" y="2172809"/>
                  </a:lnTo>
                  <a:cubicBezTo>
                    <a:pt x="0" y="972800"/>
                    <a:pt x="972800" y="0"/>
                    <a:pt x="21728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group of soda bottles&#10;&#10;Description automatically generated" id="60" name="Google Shape;60;p6"/>
            <p:cNvPicPr preferRelativeResize="0"/>
            <p:nvPr/>
          </p:nvPicPr>
          <p:blipFill rotWithShape="1">
            <a:blip r:embed="rId3">
              <a:alphaModFix/>
            </a:blip>
            <a:srcRect b="0" l="0" r="0" t="0"/>
            <a:stretch/>
          </p:blipFill>
          <p:spPr>
            <a:xfrm>
              <a:off x="7845914" y="924991"/>
              <a:ext cx="4245278" cy="5281325"/>
            </a:xfrm>
            <a:prstGeom prst="rect">
              <a:avLst/>
            </a:prstGeom>
            <a:noFill/>
            <a:ln>
              <a:noFill/>
            </a:ln>
          </p:spPr>
        </p:pic>
        <p:grpSp>
          <p:nvGrpSpPr>
            <p:cNvPr id="61" name="Google Shape;61;p6"/>
            <p:cNvGrpSpPr/>
            <p:nvPr/>
          </p:nvGrpSpPr>
          <p:grpSpPr>
            <a:xfrm>
              <a:off x="629723" y="925533"/>
              <a:ext cx="6168510" cy="4605504"/>
              <a:chOff x="629723" y="821422"/>
              <a:chExt cx="6168510" cy="4605504"/>
            </a:xfrm>
          </p:grpSpPr>
          <p:sp>
            <p:nvSpPr>
              <p:cNvPr id="62" name="Google Shape;62;p6"/>
              <p:cNvSpPr txBox="1"/>
              <p:nvPr/>
            </p:nvSpPr>
            <p:spPr>
              <a:xfrm>
                <a:off x="629723" y="882909"/>
                <a:ext cx="5791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3200">
                  <a:solidFill>
                    <a:schemeClr val="lt2"/>
                  </a:solidFill>
                  <a:latin typeface="Montserrat"/>
                  <a:ea typeface="Montserrat"/>
                  <a:cs typeface="Montserrat"/>
                  <a:sym typeface="Montserrat"/>
                </a:endParaRPr>
              </a:p>
            </p:txBody>
          </p:sp>
          <p:grpSp>
            <p:nvGrpSpPr>
              <p:cNvPr id="63" name="Google Shape;63;p6"/>
              <p:cNvGrpSpPr/>
              <p:nvPr/>
            </p:nvGrpSpPr>
            <p:grpSpPr>
              <a:xfrm>
                <a:off x="629733" y="821422"/>
                <a:ext cx="6168500" cy="4605504"/>
                <a:chOff x="648783" y="823433"/>
                <a:chExt cx="6168500" cy="4605504"/>
              </a:xfrm>
            </p:grpSpPr>
            <p:sp>
              <p:nvSpPr>
                <p:cNvPr id="64" name="Google Shape;64;p6"/>
                <p:cNvSpPr txBox="1"/>
                <p:nvPr/>
              </p:nvSpPr>
              <p:spPr>
                <a:xfrm>
                  <a:off x="648783" y="823433"/>
                  <a:ext cx="6096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4000">
                      <a:solidFill>
                        <a:srgbClr val="C61B12"/>
                      </a:solidFill>
                      <a:latin typeface="Montserrat"/>
                      <a:ea typeface="Montserrat"/>
                      <a:cs typeface="Montserrat"/>
                      <a:sym typeface="Montserrat"/>
                    </a:rPr>
                    <a:t>Recommendations </a:t>
                  </a:r>
                  <a:endParaRPr b="1" sz="4000">
                    <a:solidFill>
                      <a:srgbClr val="C61B12"/>
                    </a:solidFill>
                    <a:latin typeface="Montserrat"/>
                    <a:ea typeface="Montserrat"/>
                    <a:cs typeface="Montserrat"/>
                    <a:sym typeface="Montserrat"/>
                  </a:endParaRPr>
                </a:p>
              </p:txBody>
            </p:sp>
            <p:sp>
              <p:nvSpPr>
                <p:cNvPr id="65" name="Google Shape;65;p6"/>
                <p:cNvSpPr txBox="1"/>
                <p:nvPr/>
              </p:nvSpPr>
              <p:spPr>
                <a:xfrm>
                  <a:off x="721283" y="1965737"/>
                  <a:ext cx="6096000" cy="3463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chemeClr val="lt2"/>
                    </a:buClr>
                    <a:buSzPts val="2000"/>
                    <a:buFont typeface="Montserrat"/>
                    <a:buAutoNum type="arabicPeriod"/>
                  </a:pPr>
                  <a:r>
                    <a:rPr b="1" lang="en-US" sz="2000">
                      <a:solidFill>
                        <a:schemeClr val="lt2"/>
                      </a:solidFill>
                      <a:latin typeface="Montserrat"/>
                      <a:ea typeface="Montserrat"/>
                      <a:cs typeface="Montserrat"/>
                      <a:sym typeface="Montserrat"/>
                    </a:rPr>
                    <a:t>Expand the Menu of Different Healthy Products to Reach New Customers</a:t>
                  </a:r>
                  <a:endParaRPr b="1" sz="20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2"/>
                    </a:solidFill>
                    <a:latin typeface="Montserrat"/>
                    <a:ea typeface="Montserrat"/>
                    <a:cs typeface="Montserrat"/>
                    <a:sym typeface="Montserrat"/>
                  </a:endParaRPr>
                </a:p>
                <a:p>
                  <a:pPr indent="-355600" lvl="0" marL="457200" rtl="0" algn="l">
                    <a:spcBef>
                      <a:spcPts val="0"/>
                    </a:spcBef>
                    <a:spcAft>
                      <a:spcPts val="0"/>
                    </a:spcAft>
                    <a:buClr>
                      <a:schemeClr val="lt2"/>
                    </a:buClr>
                    <a:buSzPts val="2000"/>
                    <a:buFont typeface="Montserrat"/>
                    <a:buAutoNum type="arabicPeriod"/>
                  </a:pPr>
                  <a:r>
                    <a:rPr b="1" lang="en-US" sz="2000">
                      <a:solidFill>
                        <a:schemeClr val="lt2"/>
                      </a:solidFill>
                      <a:latin typeface="Montserrat"/>
                      <a:ea typeface="Montserrat"/>
                      <a:cs typeface="Montserrat"/>
                      <a:sym typeface="Montserrat"/>
                    </a:rPr>
                    <a:t>Partner with Leading Health Organizations</a:t>
                  </a:r>
                  <a:endParaRPr b="1" sz="20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2"/>
                    </a:solidFill>
                    <a:latin typeface="Montserrat"/>
                    <a:ea typeface="Montserrat"/>
                    <a:cs typeface="Montserrat"/>
                    <a:sym typeface="Montserrat"/>
                  </a:endParaRPr>
                </a:p>
                <a:p>
                  <a:pPr indent="-355600" lvl="0" marL="457200" rtl="0" algn="l">
                    <a:spcBef>
                      <a:spcPts val="0"/>
                    </a:spcBef>
                    <a:spcAft>
                      <a:spcPts val="0"/>
                    </a:spcAft>
                    <a:buClr>
                      <a:schemeClr val="lt2"/>
                    </a:buClr>
                    <a:buSzPts val="2000"/>
                    <a:buFont typeface="Montserrat"/>
                    <a:buAutoNum type="arabicPeriod"/>
                  </a:pPr>
                  <a:r>
                    <a:rPr b="1" lang="en-US" sz="2000">
                      <a:solidFill>
                        <a:schemeClr val="lt2"/>
                      </a:solidFill>
                      <a:latin typeface="Montserrat"/>
                      <a:ea typeface="Montserrat"/>
                      <a:cs typeface="Montserrat"/>
                      <a:sym typeface="Montserrat"/>
                    </a:rPr>
                    <a:t>Acquire Athletes and Sports Teams to     Sponsor Healthy Products</a:t>
                  </a:r>
                  <a:endParaRPr b="1" sz="20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1900">
                    <a:solidFill>
                      <a:schemeClr val="lt2"/>
                    </a:solidFill>
                    <a:latin typeface="Montserrat"/>
                    <a:ea typeface="Montserrat"/>
                    <a:cs typeface="Montserrat"/>
                    <a:sym typeface="Montserrat"/>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7"/>
          <p:cNvGrpSpPr/>
          <p:nvPr/>
        </p:nvGrpSpPr>
        <p:grpSpPr>
          <a:xfrm>
            <a:off x="-141244" y="546725"/>
            <a:ext cx="12333244" cy="5677538"/>
            <a:chOff x="-141244" y="-60063"/>
            <a:chExt cx="12333244" cy="5677538"/>
          </a:xfrm>
        </p:grpSpPr>
        <p:sp>
          <p:nvSpPr>
            <p:cNvPr id="71" name="Google Shape;71;p7"/>
            <p:cNvSpPr txBox="1"/>
            <p:nvPr/>
          </p:nvSpPr>
          <p:spPr>
            <a:xfrm>
              <a:off x="337200" y="-60063"/>
              <a:ext cx="11830500" cy="1200600"/>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lt2"/>
                </a:buClr>
                <a:buSzPts val="3600"/>
                <a:buFont typeface="Montserrat"/>
                <a:buAutoNum type="arabicPeriod"/>
              </a:pPr>
              <a:r>
                <a:rPr b="1" lang="en-US" sz="3600">
                  <a:solidFill>
                    <a:schemeClr val="lt2"/>
                  </a:solidFill>
                  <a:latin typeface="Montserrat"/>
                  <a:ea typeface="Montserrat"/>
                  <a:cs typeface="Montserrat"/>
                  <a:sym typeface="Montserrat"/>
                </a:rPr>
                <a:t>Expand the Menu of Different Healthy  Products to Reach New Customers</a:t>
              </a:r>
              <a:endParaRPr b="1" sz="3600">
                <a:solidFill>
                  <a:schemeClr val="lt2"/>
                </a:solidFill>
                <a:latin typeface="Montserrat"/>
                <a:ea typeface="Montserrat"/>
                <a:cs typeface="Montserrat"/>
                <a:sym typeface="Montserrat"/>
              </a:endParaRPr>
            </a:p>
          </p:txBody>
        </p:sp>
        <p:sp>
          <p:nvSpPr>
            <p:cNvPr id="72" name="Google Shape;72;p7"/>
            <p:cNvSpPr txBox="1"/>
            <p:nvPr/>
          </p:nvSpPr>
          <p:spPr>
            <a:xfrm>
              <a:off x="180728" y="5278775"/>
              <a:ext cx="118305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chemeClr val="dk1"/>
                </a:buClr>
                <a:buSzPts val="1600"/>
                <a:buFont typeface="Montserrat"/>
                <a:buNone/>
              </a:pPr>
              <a:r>
                <a:rPr lang="en-US" sz="1600">
                  <a:solidFill>
                    <a:schemeClr val="dk1"/>
                  </a:solidFill>
                  <a:latin typeface="Montserrat"/>
                  <a:ea typeface="Montserrat"/>
                  <a:cs typeface="Montserrat"/>
                  <a:sym typeface="Montserrat"/>
                </a:rPr>
                <a:t> </a:t>
              </a:r>
              <a:endParaRPr/>
            </a:p>
          </p:txBody>
        </p:sp>
        <p:grpSp>
          <p:nvGrpSpPr>
            <p:cNvPr id="73" name="Google Shape;73;p7"/>
            <p:cNvGrpSpPr/>
            <p:nvPr/>
          </p:nvGrpSpPr>
          <p:grpSpPr>
            <a:xfrm>
              <a:off x="-141244" y="1140530"/>
              <a:ext cx="12333244" cy="2688656"/>
              <a:chOff x="-141244" y="1140530"/>
              <a:chExt cx="12333244" cy="2688656"/>
            </a:xfrm>
          </p:grpSpPr>
          <p:sp>
            <p:nvSpPr>
              <p:cNvPr id="74" name="Google Shape;74;p7"/>
              <p:cNvSpPr/>
              <p:nvPr/>
            </p:nvSpPr>
            <p:spPr>
              <a:xfrm>
                <a:off x="0" y="2906686"/>
                <a:ext cx="12192000" cy="922500"/>
              </a:xfrm>
              <a:prstGeom prst="rect">
                <a:avLst/>
              </a:prstGeom>
              <a:solidFill>
                <a:srgbClr val="F6CECE">
                  <a:alpha val="388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red bottle of soda&#10;&#10;Description automatically generated" id="75" name="Google Shape;75;p7"/>
              <p:cNvPicPr preferRelativeResize="0"/>
              <p:nvPr/>
            </p:nvPicPr>
            <p:blipFill rotWithShape="1">
              <a:blip r:embed="rId3">
                <a:alphaModFix/>
              </a:blip>
              <a:srcRect b="0" l="0" r="0" t="0"/>
              <a:stretch/>
            </p:blipFill>
            <p:spPr>
              <a:xfrm>
                <a:off x="-141244" y="1140530"/>
                <a:ext cx="1936725" cy="1936725"/>
              </a:xfrm>
              <a:prstGeom prst="rect">
                <a:avLst/>
              </a:prstGeom>
              <a:noFill/>
              <a:ln>
                <a:noFill/>
              </a:ln>
            </p:spPr>
          </p:pic>
          <p:pic>
            <p:nvPicPr>
              <p:cNvPr descr="A red bottle of soda&#10;&#10;Description automatically generated" id="76" name="Google Shape;76;p7"/>
              <p:cNvPicPr preferRelativeResize="0"/>
              <p:nvPr/>
            </p:nvPicPr>
            <p:blipFill rotWithShape="1">
              <a:blip r:embed="rId3">
                <a:alphaModFix/>
              </a:blip>
              <a:srcRect b="0" l="0" r="0" t="0"/>
              <a:stretch/>
            </p:blipFill>
            <p:spPr>
              <a:xfrm>
                <a:off x="10230966" y="1192471"/>
                <a:ext cx="1936725" cy="1936725"/>
              </a:xfrm>
              <a:prstGeom prst="rect">
                <a:avLst/>
              </a:prstGeom>
              <a:noFill/>
              <a:ln>
                <a:noFill/>
              </a:ln>
            </p:spPr>
          </p:pic>
        </p:grpSp>
      </p:grpSp>
      <p:sp>
        <p:nvSpPr>
          <p:cNvPr id="77" name="Google Shape;77;p7"/>
          <p:cNvSpPr txBox="1"/>
          <p:nvPr/>
        </p:nvSpPr>
        <p:spPr>
          <a:xfrm>
            <a:off x="1141200" y="2328550"/>
            <a:ext cx="10101000" cy="3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Expanding the menu of different healthy products refers to diversifying Coca-Cola's offerings beyond its traditional beverages to include a wider range of healthier options. This expansion aims to attract new customers who may be seeking alternatives to sugary drinks or who have specific dietary preferences.</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pSp>
        <p:nvGrpSpPr>
          <p:cNvPr id="82" name="Google Shape;82;p8"/>
          <p:cNvGrpSpPr/>
          <p:nvPr/>
        </p:nvGrpSpPr>
        <p:grpSpPr>
          <a:xfrm>
            <a:off x="5500912" y="0"/>
            <a:ext cx="6832603" cy="6858000"/>
            <a:chOff x="5500912" y="0"/>
            <a:chExt cx="6832603" cy="6858000"/>
          </a:xfrm>
        </p:grpSpPr>
        <p:pic>
          <p:nvPicPr>
            <p:cNvPr descr="Coca-Cola marketers add innovation to 'primary focus'" id="83" name="Google Shape;83;p8"/>
            <p:cNvPicPr preferRelativeResize="0"/>
            <p:nvPr/>
          </p:nvPicPr>
          <p:blipFill rotWithShape="1">
            <a:blip r:embed="rId3">
              <a:alphaModFix/>
            </a:blip>
            <a:srcRect b="0" l="17313" r="24567" t="0"/>
            <a:stretch/>
          </p:blipFill>
          <p:spPr>
            <a:xfrm>
              <a:off x="5500913" y="0"/>
              <a:ext cx="6832602" cy="6858000"/>
            </a:xfrm>
            <a:prstGeom prst="rect">
              <a:avLst/>
            </a:prstGeom>
            <a:noFill/>
            <a:ln>
              <a:noFill/>
            </a:ln>
          </p:spPr>
        </p:pic>
        <p:sp>
          <p:nvSpPr>
            <p:cNvPr id="84" name="Google Shape;84;p8"/>
            <p:cNvSpPr/>
            <p:nvPr/>
          </p:nvSpPr>
          <p:spPr>
            <a:xfrm>
              <a:off x="5500912" y="0"/>
              <a:ext cx="6832500" cy="6858000"/>
            </a:xfrm>
            <a:prstGeom prst="rect">
              <a:avLst/>
            </a:prstGeom>
            <a:gradFill>
              <a:gsLst>
                <a:gs pos="0">
                  <a:srgbClr val="BF2424">
                    <a:alpha val="52941"/>
                  </a:srgbClr>
                </a:gs>
                <a:gs pos="100000">
                  <a:srgbClr val="8F1A1B">
                    <a:alpha val="86666"/>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5" name="Google Shape;85;p8"/>
          <p:cNvSpPr txBox="1"/>
          <p:nvPr/>
        </p:nvSpPr>
        <p:spPr>
          <a:xfrm>
            <a:off x="451000" y="456000"/>
            <a:ext cx="46563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000">
                <a:solidFill>
                  <a:srgbClr val="C61B12"/>
                </a:solidFill>
                <a:latin typeface="Montserrat"/>
                <a:ea typeface="Montserrat"/>
                <a:cs typeface="Montserrat"/>
                <a:sym typeface="Montserrat"/>
              </a:rPr>
              <a:t>Full Year 2020 Results</a:t>
            </a:r>
            <a:endParaRPr b="1" sz="3000">
              <a:solidFill>
                <a:srgbClr val="C61B12"/>
              </a:solidFill>
              <a:latin typeface="Montserrat"/>
              <a:ea typeface="Montserrat"/>
              <a:cs typeface="Montserrat"/>
              <a:sym typeface="Montserrat"/>
            </a:endParaRPr>
          </a:p>
        </p:txBody>
      </p:sp>
      <p:sp>
        <p:nvSpPr>
          <p:cNvPr id="86" name="Google Shape;86;p8"/>
          <p:cNvSpPr/>
          <p:nvPr/>
        </p:nvSpPr>
        <p:spPr>
          <a:xfrm>
            <a:off x="1245025" y="1312675"/>
            <a:ext cx="2497500" cy="2068500"/>
          </a:xfrm>
          <a:prstGeom prst="flowChartConnector">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US" sz="2500">
                <a:solidFill>
                  <a:schemeClr val="lt1"/>
                </a:solidFill>
                <a:latin typeface="Montserrat"/>
                <a:ea typeface="Montserrat"/>
                <a:cs typeface="Montserrat"/>
                <a:sym typeface="Montserrat"/>
              </a:rPr>
              <a:t>Net revenues declined 5%: $8.6 billion</a:t>
            </a:r>
            <a:endParaRPr b="1" sz="1500">
              <a:solidFill>
                <a:schemeClr val="lt1"/>
              </a:solidFill>
              <a:latin typeface="Calibri"/>
              <a:ea typeface="Calibri"/>
              <a:cs typeface="Calibri"/>
              <a:sym typeface="Calibri"/>
            </a:endParaRPr>
          </a:p>
        </p:txBody>
      </p:sp>
      <p:sp>
        <p:nvSpPr>
          <p:cNvPr id="87" name="Google Shape;87;p8"/>
          <p:cNvSpPr/>
          <p:nvPr/>
        </p:nvSpPr>
        <p:spPr>
          <a:xfrm>
            <a:off x="7342150" y="1217000"/>
            <a:ext cx="2716200" cy="23556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000"/>
              </a:spcBef>
              <a:spcAft>
                <a:spcPts val="0"/>
              </a:spcAft>
              <a:buNone/>
            </a:pPr>
            <a:r>
              <a:rPr b="1" lang="en-US" sz="2400">
                <a:solidFill>
                  <a:schemeClr val="lt2"/>
                </a:solidFill>
                <a:latin typeface="Montserrat"/>
                <a:ea typeface="Montserrat"/>
                <a:cs typeface="Montserrat"/>
                <a:sym typeface="Montserrat"/>
              </a:rPr>
              <a:t>zero-sugar line of Coca-Cola sales growth: 3% </a:t>
            </a:r>
            <a:endParaRPr b="1">
              <a:solidFill>
                <a:schemeClr val="lt2"/>
              </a:solidFill>
              <a:latin typeface="Calibri"/>
              <a:ea typeface="Calibri"/>
              <a:cs typeface="Calibri"/>
              <a:sym typeface="Calibri"/>
            </a:endParaRPr>
          </a:p>
        </p:txBody>
      </p:sp>
      <p:sp>
        <p:nvSpPr>
          <p:cNvPr id="88" name="Google Shape;88;p8"/>
          <p:cNvSpPr txBox="1"/>
          <p:nvPr/>
        </p:nvSpPr>
        <p:spPr>
          <a:xfrm>
            <a:off x="451000" y="3870250"/>
            <a:ext cx="4656300" cy="19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There could be several reasons for this decline. It may be due to decreased consumer demand, changes in consumer preferences, economic factors affecting purchasing power, or shifts in the competitive landscape. </a:t>
            </a:r>
            <a:endParaRPr sz="1800">
              <a:solidFill>
                <a:schemeClr val="dk1"/>
              </a:solidFill>
              <a:latin typeface="Calibri"/>
              <a:ea typeface="Calibri"/>
              <a:cs typeface="Calibri"/>
              <a:sym typeface="Calibri"/>
            </a:endParaRPr>
          </a:p>
        </p:txBody>
      </p:sp>
      <p:sp>
        <p:nvSpPr>
          <p:cNvPr id="89" name="Google Shape;89;p8"/>
          <p:cNvSpPr txBox="1"/>
          <p:nvPr/>
        </p:nvSpPr>
        <p:spPr>
          <a:xfrm>
            <a:off x="6475225" y="3753300"/>
            <a:ext cx="4965300" cy="18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Expanding into healthier products aligns with changing consumer preferences, regulatory trends, and the broader shift toward health and wellness. By offering a variety of beverage options, including healthier choices, Coca-Cola can maintain its relevance in the market and position itself for long-term growth and success.</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9"/>
          <p:cNvSpPr txBox="1"/>
          <p:nvPr/>
        </p:nvSpPr>
        <p:spPr>
          <a:xfrm>
            <a:off x="4332475" y="226875"/>
            <a:ext cx="76611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lt2"/>
                </a:solidFill>
                <a:latin typeface="Montserrat"/>
                <a:ea typeface="Montserrat"/>
                <a:cs typeface="Montserrat"/>
                <a:sym typeface="Montserrat"/>
              </a:rPr>
              <a:t>How Will We Expand Options?</a:t>
            </a:r>
            <a:endParaRPr b="1" sz="3500">
              <a:solidFill>
                <a:schemeClr val="lt2"/>
              </a:solidFill>
              <a:latin typeface="Montserrat"/>
              <a:ea typeface="Montserrat"/>
              <a:cs typeface="Montserrat"/>
              <a:sym typeface="Montserrat"/>
            </a:endParaRPr>
          </a:p>
        </p:txBody>
      </p:sp>
      <p:sp>
        <p:nvSpPr>
          <p:cNvPr id="95" name="Google Shape;95;p9"/>
          <p:cNvSpPr txBox="1"/>
          <p:nvPr/>
        </p:nvSpPr>
        <p:spPr>
          <a:xfrm>
            <a:off x="4125425" y="1178800"/>
            <a:ext cx="7661100" cy="2882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Montserrat"/>
              <a:buChar char="●"/>
            </a:pPr>
            <a:r>
              <a:rPr b="1" lang="en-US" sz="2000">
                <a:solidFill>
                  <a:schemeClr val="dk1"/>
                </a:solidFill>
                <a:latin typeface="Montserrat"/>
                <a:ea typeface="Montserrat"/>
                <a:cs typeface="Montserrat"/>
                <a:sym typeface="Montserrat"/>
              </a:rPr>
              <a:t>Encourage consumer feedback and incorporate feedback into product refinement and marketing strategies</a:t>
            </a:r>
            <a:endParaRPr b="1" sz="2000">
              <a:solidFill>
                <a:schemeClr val="dk1"/>
              </a:solidFill>
              <a:latin typeface="Montserrat"/>
              <a:ea typeface="Montserrat"/>
              <a:cs typeface="Montserrat"/>
              <a:sym typeface="Montserrat"/>
            </a:endParaRPr>
          </a:p>
          <a:p>
            <a:pPr indent="0" lvl="0" marL="0" rtl="0" algn="l">
              <a:spcBef>
                <a:spcPts val="500"/>
              </a:spcBef>
              <a:spcAft>
                <a:spcPts val="0"/>
              </a:spcAft>
              <a:buNone/>
            </a:pPr>
            <a:r>
              <a:rPr lang="en-US" sz="2000">
                <a:solidFill>
                  <a:schemeClr val="dk1"/>
                </a:solidFill>
                <a:latin typeface="Montserrat"/>
                <a:ea typeface="Montserrat"/>
                <a:cs typeface="Montserrat"/>
                <a:sym typeface="Montserrat"/>
              </a:rPr>
              <a:t>B</a:t>
            </a:r>
            <a:r>
              <a:rPr lang="en-US" sz="2000">
                <a:solidFill>
                  <a:schemeClr val="dk1"/>
                </a:solidFill>
                <a:latin typeface="Montserrat"/>
                <a:ea typeface="Montserrat"/>
                <a:cs typeface="Montserrat"/>
                <a:sym typeface="Montserrat"/>
              </a:rPr>
              <a:t>y listening to consumers, Coca-Cola can gain valuable insights into what they like or dislike about its products and how they can be improved. This feedback is then used to refine existing products, develop new ones, and adjust marketing strategies to better meet consumer needs and preferences</a:t>
            </a:r>
            <a:endParaRPr sz="2000">
              <a:solidFill>
                <a:schemeClr val="dk1"/>
              </a:solidFill>
              <a:latin typeface="Calibri"/>
              <a:ea typeface="Calibri"/>
              <a:cs typeface="Calibri"/>
              <a:sym typeface="Calibri"/>
            </a:endParaRPr>
          </a:p>
        </p:txBody>
      </p:sp>
      <p:pic>
        <p:nvPicPr>
          <p:cNvPr id="96" name="Google Shape;96;p9"/>
          <p:cNvPicPr preferRelativeResize="0"/>
          <p:nvPr/>
        </p:nvPicPr>
        <p:blipFill>
          <a:blip r:embed="rId3">
            <a:alphaModFix/>
          </a:blip>
          <a:stretch>
            <a:fillRect/>
          </a:stretch>
        </p:blipFill>
        <p:spPr>
          <a:xfrm>
            <a:off x="543850" y="875450"/>
            <a:ext cx="3411450" cy="3355401"/>
          </a:xfrm>
          <a:prstGeom prst="rect">
            <a:avLst/>
          </a:prstGeom>
          <a:noFill/>
          <a:ln>
            <a:noFill/>
          </a:ln>
        </p:spPr>
      </p:pic>
      <p:sp>
        <p:nvSpPr>
          <p:cNvPr id="97" name="Google Shape;97;p9"/>
          <p:cNvSpPr txBox="1"/>
          <p:nvPr/>
        </p:nvSpPr>
        <p:spPr>
          <a:xfrm>
            <a:off x="893125" y="4603900"/>
            <a:ext cx="10558200" cy="1733100"/>
          </a:xfrm>
          <a:prstGeom prst="rect">
            <a:avLst/>
          </a:prstGeom>
          <a:noFill/>
          <a:ln>
            <a:noFill/>
          </a:ln>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Font typeface="Montserrat"/>
              <a:buChar char="●"/>
            </a:pPr>
            <a:r>
              <a:rPr b="1" lang="en-US" sz="1800">
                <a:solidFill>
                  <a:schemeClr val="dk1"/>
                </a:solidFill>
                <a:latin typeface="Montserrat"/>
                <a:ea typeface="Montserrat"/>
                <a:cs typeface="Montserrat"/>
                <a:sym typeface="Montserrat"/>
              </a:rPr>
              <a:t>Shift the main focus of drinks to low calorie and healthy products</a:t>
            </a:r>
            <a:endParaRPr b="1" sz="1800">
              <a:solidFill>
                <a:schemeClr val="dk1"/>
              </a:solidFill>
              <a:latin typeface="Montserrat"/>
              <a:ea typeface="Montserrat"/>
              <a:cs typeface="Montserrat"/>
              <a:sym typeface="Montserrat"/>
            </a:endParaRPr>
          </a:p>
          <a:p>
            <a:pPr indent="0" lvl="0" marL="0" rtl="0" algn="l">
              <a:spcBef>
                <a:spcPts val="500"/>
              </a:spcBef>
              <a:spcAft>
                <a:spcPts val="0"/>
              </a:spcAft>
              <a:buNone/>
            </a:pPr>
            <a:r>
              <a:rPr lang="en-US" sz="1800">
                <a:solidFill>
                  <a:schemeClr val="dk1"/>
                </a:solidFill>
                <a:latin typeface="Montserrat"/>
                <a:ea typeface="Montserrat"/>
                <a:cs typeface="Montserrat"/>
                <a:sym typeface="Montserrat"/>
              </a:rPr>
              <a:t>By prioritizing the development and promotion of low-calorie and healthy products, Coca-Cola can better cater to these changing preferences and tap into the growing demand for healthier beverage options.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0"/>
          <p:cNvSpPr/>
          <p:nvPr/>
        </p:nvSpPr>
        <p:spPr>
          <a:xfrm>
            <a:off x="-19050" y="4489999"/>
            <a:ext cx="12196061" cy="2032848"/>
          </a:xfrm>
          <a:custGeom>
            <a:rect b="b" l="l" r="r" t="t"/>
            <a:pathLst>
              <a:path extrusionOk="0" h="640267" w="3847338">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 name="Google Shape;103;p10"/>
          <p:cNvGrpSpPr/>
          <p:nvPr/>
        </p:nvGrpSpPr>
        <p:grpSpPr>
          <a:xfrm>
            <a:off x="735145" y="742044"/>
            <a:ext cx="11133005" cy="6121984"/>
            <a:chOff x="735145" y="742044"/>
            <a:chExt cx="11133005" cy="6121984"/>
          </a:xfrm>
        </p:grpSpPr>
        <p:grpSp>
          <p:nvGrpSpPr>
            <p:cNvPr id="104" name="Google Shape;104;p10"/>
            <p:cNvGrpSpPr/>
            <p:nvPr/>
          </p:nvGrpSpPr>
          <p:grpSpPr>
            <a:xfrm>
              <a:off x="7974126" y="742044"/>
              <a:ext cx="3894024" cy="6121984"/>
              <a:chOff x="7837110" y="856344"/>
              <a:chExt cx="3894024" cy="6121984"/>
            </a:xfrm>
          </p:grpSpPr>
          <p:pic>
            <p:nvPicPr>
              <p:cNvPr id="105" name="Google Shape;105;p10"/>
              <p:cNvPicPr preferRelativeResize="0"/>
              <p:nvPr/>
            </p:nvPicPr>
            <p:blipFill rotWithShape="1">
              <a:blip r:embed="rId3">
                <a:alphaModFix/>
              </a:blip>
              <a:srcRect b="0" l="0" r="0" t="0"/>
              <a:stretch/>
            </p:blipFill>
            <p:spPr>
              <a:xfrm>
                <a:off x="7837110" y="1511393"/>
                <a:ext cx="3894024" cy="5466935"/>
              </a:xfrm>
              <a:prstGeom prst="rect">
                <a:avLst/>
              </a:prstGeom>
              <a:noFill/>
              <a:ln>
                <a:noFill/>
              </a:ln>
            </p:spPr>
          </p:pic>
          <p:pic>
            <p:nvPicPr>
              <p:cNvPr id="106" name="Google Shape;106;p10"/>
              <p:cNvPicPr preferRelativeResize="0"/>
              <p:nvPr/>
            </p:nvPicPr>
            <p:blipFill rotWithShape="1">
              <a:blip r:embed="rId4">
                <a:alphaModFix/>
              </a:blip>
              <a:srcRect b="5096" l="0" r="0" t="0"/>
              <a:stretch/>
            </p:blipFill>
            <p:spPr>
              <a:xfrm>
                <a:off x="8684405" y="856344"/>
                <a:ext cx="2199434" cy="6115955"/>
              </a:xfrm>
              <a:prstGeom prst="rect">
                <a:avLst/>
              </a:prstGeom>
              <a:noFill/>
              <a:ln>
                <a:noFill/>
              </a:ln>
            </p:spPr>
          </p:pic>
        </p:grpSp>
        <p:grpSp>
          <p:nvGrpSpPr>
            <p:cNvPr id="107" name="Google Shape;107;p10"/>
            <p:cNvGrpSpPr/>
            <p:nvPr/>
          </p:nvGrpSpPr>
          <p:grpSpPr>
            <a:xfrm>
              <a:off x="735145" y="1049123"/>
              <a:ext cx="7235342" cy="3581285"/>
              <a:chOff x="625364" y="725753"/>
              <a:chExt cx="6096000" cy="3017344"/>
            </a:xfrm>
          </p:grpSpPr>
          <p:sp>
            <p:nvSpPr>
              <p:cNvPr id="108" name="Google Shape;108;p10"/>
              <p:cNvSpPr txBox="1"/>
              <p:nvPr/>
            </p:nvSpPr>
            <p:spPr>
              <a:xfrm>
                <a:off x="625364" y="2031297"/>
                <a:ext cx="6096000" cy="17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Montserrat"/>
                    <a:ea typeface="Montserrat"/>
                    <a:cs typeface="Montserrat"/>
                    <a:sym typeface="Montserrat"/>
                  </a:rPr>
                  <a:t>Partnerships can help companies like Coca-Cola address health concerns associated with their products while still meeting business objectives. These collaborations can be essential in adapting to changing consumer preferences and maintaining a competitive edge in the market.</a:t>
                </a:r>
                <a:endParaRPr sz="1800">
                  <a:solidFill>
                    <a:schemeClr val="dk1"/>
                  </a:solidFill>
                  <a:latin typeface="Montserrat"/>
                  <a:ea typeface="Montserrat"/>
                  <a:cs typeface="Montserrat"/>
                  <a:sym typeface="Montserrat"/>
                </a:endParaRPr>
              </a:p>
            </p:txBody>
          </p:sp>
          <p:sp>
            <p:nvSpPr>
              <p:cNvPr id="109" name="Google Shape;109;p10"/>
              <p:cNvSpPr txBox="1"/>
              <p:nvPr/>
            </p:nvSpPr>
            <p:spPr>
              <a:xfrm>
                <a:off x="625374" y="725753"/>
                <a:ext cx="5600700" cy="142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C61B12"/>
                    </a:solidFill>
                    <a:latin typeface="Montserrat"/>
                    <a:ea typeface="Montserrat"/>
                    <a:cs typeface="Montserrat"/>
                    <a:sym typeface="Montserrat"/>
                  </a:rPr>
                  <a:t>02. Partner with Leading Health Organizations</a:t>
                </a:r>
                <a:endParaRPr b="1" sz="3600">
                  <a:solidFill>
                    <a:srgbClr val="C61B12"/>
                  </a:solidFill>
                  <a:latin typeface="Montserrat"/>
                  <a:ea typeface="Montserrat"/>
                  <a:cs typeface="Montserrat"/>
                  <a:sym typeface="Montserrat"/>
                </a:endParaRPr>
              </a:p>
              <a:p>
                <a:pPr indent="0" lvl="0" marL="0" marR="0" rtl="0" algn="l">
                  <a:spcBef>
                    <a:spcPts val="0"/>
                  </a:spcBef>
                  <a:spcAft>
                    <a:spcPts val="0"/>
                  </a:spcAft>
                  <a:buNone/>
                </a:pPr>
                <a:r>
                  <a:t/>
                </a:r>
                <a:endParaRPr b="1" sz="3200">
                  <a:solidFill>
                    <a:schemeClr val="lt2"/>
                  </a:solidFill>
                  <a:latin typeface="Montserrat"/>
                  <a:ea typeface="Montserrat"/>
                  <a:cs typeface="Montserrat"/>
                  <a:sym typeface="Montserrat"/>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1"/>
          <p:cNvSpPr/>
          <p:nvPr/>
        </p:nvSpPr>
        <p:spPr>
          <a:xfrm flipH="1">
            <a:off x="-2036" y="4825141"/>
            <a:ext cx="12196061" cy="2032848"/>
          </a:xfrm>
          <a:custGeom>
            <a:rect b="b" l="l" r="r" t="t"/>
            <a:pathLst>
              <a:path extrusionOk="0" h="640267" w="3847338">
                <a:moveTo>
                  <a:pt x="4858" y="40"/>
                </a:moveTo>
                <a:cubicBezTo>
                  <a:pt x="4858" y="40"/>
                  <a:pt x="622554" y="491340"/>
                  <a:pt x="1517523" y="491340"/>
                </a:cubicBezTo>
                <a:cubicBezTo>
                  <a:pt x="2412492" y="491340"/>
                  <a:pt x="3438716" y="155774"/>
                  <a:pt x="3847338" y="209209"/>
                </a:cubicBezTo>
                <a:lnTo>
                  <a:pt x="3847338" y="447525"/>
                </a:lnTo>
                <a:cubicBezTo>
                  <a:pt x="3847338" y="447525"/>
                  <a:pt x="3448526" y="223782"/>
                  <a:pt x="2417350" y="457240"/>
                </a:cubicBezTo>
                <a:cubicBezTo>
                  <a:pt x="1386173" y="690698"/>
                  <a:pt x="510731" y="719940"/>
                  <a:pt x="0" y="432951"/>
                </a:cubicBezTo>
                <a:cubicBezTo>
                  <a:pt x="0" y="432951"/>
                  <a:pt x="9716" y="-4818"/>
                  <a:pt x="4858" y="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red can of soda&#10;&#10;Description automatically generated with medium confidence" id="115" name="Google Shape;115;p11"/>
          <p:cNvPicPr preferRelativeResize="0"/>
          <p:nvPr/>
        </p:nvPicPr>
        <p:blipFill rotWithShape="1">
          <a:blip r:embed="rId3">
            <a:alphaModFix/>
          </a:blip>
          <a:srcRect b="0" l="0" r="0" t="0"/>
          <a:stretch/>
        </p:blipFill>
        <p:spPr>
          <a:xfrm>
            <a:off x="8278288" y="1621218"/>
            <a:ext cx="2827862" cy="5236781"/>
          </a:xfrm>
          <a:prstGeom prst="rect">
            <a:avLst/>
          </a:prstGeom>
          <a:noFill/>
          <a:ln>
            <a:noFill/>
          </a:ln>
        </p:spPr>
      </p:pic>
      <p:grpSp>
        <p:nvGrpSpPr>
          <p:cNvPr id="116" name="Google Shape;116;p11"/>
          <p:cNvGrpSpPr/>
          <p:nvPr/>
        </p:nvGrpSpPr>
        <p:grpSpPr>
          <a:xfrm>
            <a:off x="348725" y="761425"/>
            <a:ext cx="8150700" cy="4603875"/>
            <a:chOff x="348725" y="465174"/>
            <a:chExt cx="8150700" cy="4603875"/>
          </a:xfrm>
        </p:grpSpPr>
        <p:sp>
          <p:nvSpPr>
            <p:cNvPr id="117" name="Google Shape;117;p11"/>
            <p:cNvSpPr txBox="1"/>
            <p:nvPr/>
          </p:nvSpPr>
          <p:spPr>
            <a:xfrm>
              <a:off x="348725" y="2052849"/>
              <a:ext cx="7092000" cy="3016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700">
                  <a:latin typeface="Montserrat"/>
                  <a:ea typeface="Montserrat"/>
                  <a:cs typeface="Montserrat"/>
                  <a:sym typeface="Montserrat"/>
                </a:rPr>
                <a:t>Coca-Cola partners with health organizations like the American Heart Association (AHA) to combat negative perceptions of sugary drinks. These collaborations involve funding research and public health campaigns. </a:t>
              </a:r>
              <a:endParaRPr sz="17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7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700">
                  <a:latin typeface="Montserrat"/>
                  <a:ea typeface="Montserrat"/>
                  <a:cs typeface="Montserrat"/>
                  <a:sym typeface="Montserrat"/>
                </a:rPr>
                <a:t>Co-branding efforts with the AHA on products like Diet Coke associate the brand with health awareness. A post-launch survey showed a significant increase in consumer perception of Coca-Cola as health-conscious, rising from 28% to 45%.</a:t>
              </a:r>
              <a:endParaRPr sz="17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600"/>
                <a:buFont typeface="Montserrat"/>
                <a:buNone/>
              </a:pPr>
              <a:r>
                <a:t/>
              </a:r>
              <a:endParaRPr/>
            </a:p>
          </p:txBody>
        </p:sp>
        <p:sp>
          <p:nvSpPr>
            <p:cNvPr id="118" name="Google Shape;118;p11"/>
            <p:cNvSpPr txBox="1"/>
            <p:nvPr/>
          </p:nvSpPr>
          <p:spPr>
            <a:xfrm>
              <a:off x="348725" y="465174"/>
              <a:ext cx="81507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3200"/>
                <a:buFont typeface="Montserrat"/>
                <a:buNone/>
              </a:pPr>
              <a:r>
                <a:rPr b="1" lang="en-US" sz="3200">
                  <a:solidFill>
                    <a:schemeClr val="lt2"/>
                  </a:solidFill>
                  <a:latin typeface="Montserrat"/>
                  <a:ea typeface="Montserrat"/>
                  <a:cs typeface="Montserrat"/>
                  <a:sym typeface="Montserrat"/>
                </a:rPr>
                <a:t>The Benefits of Coca-Cola Partnering with Health Organizations </a:t>
              </a:r>
              <a:endParaRPr b="1" i="0" sz="3200" u="none" cap="none" strike="noStrike">
                <a:solidFill>
                  <a:schemeClr val="lt2"/>
                </a:solidFill>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99">
      <a:dk1>
        <a:srgbClr val="000000"/>
      </a:dk1>
      <a:lt1>
        <a:srgbClr val="FFFFFF"/>
      </a:lt1>
      <a:dk2>
        <a:srgbClr val="44546A"/>
      </a:dk2>
      <a:lt2>
        <a:srgbClr val="BF2424"/>
      </a:lt2>
      <a:accent1>
        <a:srgbClr val="9762AA"/>
      </a:accent1>
      <a:accent2>
        <a:srgbClr val="0A9CCD"/>
      </a:accent2>
      <a:accent3>
        <a:srgbClr val="69AA43"/>
      </a:accent3>
      <a:accent4>
        <a:srgbClr val="FBAD4B"/>
      </a:accent4>
      <a:accent5>
        <a:srgbClr val="F25E3D"/>
      </a:accent5>
      <a:accent6>
        <a:srgbClr val="EA5A95"/>
      </a:accent6>
      <a:hlink>
        <a:srgbClr val="BF242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